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2" r:id="rId4"/>
    <p:sldId id="265" r:id="rId5"/>
    <p:sldId id="266" r:id="rId6"/>
    <p:sldId id="271" r:id="rId7"/>
    <p:sldId id="260" r:id="rId8"/>
    <p:sldId id="267" r:id="rId9"/>
    <p:sldId id="269" r:id="rId10"/>
    <p:sldId id="268" r:id="rId11"/>
    <p:sldId id="263" r:id="rId12"/>
    <p:sldId id="273" r:id="rId13"/>
    <p:sldId id="258" r:id="rId14"/>
    <p:sldId id="261" r:id="rId15"/>
    <p:sldId id="259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menico Dal Mas" initials="DDM" lastIdx="1" clrIdx="0">
    <p:extLst>
      <p:ext uri="{19B8F6BF-5375-455C-9EA6-DF929625EA0E}">
        <p15:presenceInfo xmlns:p15="http://schemas.microsoft.com/office/powerpoint/2012/main" userId="1dd3774f3d87be5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AB79F7-F162-10FC-3F19-CDDADAF8D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45" y="1872419"/>
            <a:ext cx="10823509" cy="1825096"/>
          </a:xfrm>
        </p:spPr>
        <p:txBody>
          <a:bodyPr/>
          <a:lstStyle/>
          <a:p>
            <a:r>
              <a:rPr lang="it-IT" dirty="0"/>
              <a:t>      </a:t>
            </a:r>
            <a:r>
              <a:rPr lang="it-IT" sz="5400" dirty="0"/>
              <a:t>H.Y.M.   2023-2024    UDINE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904D9B2-E909-DE41-6A51-A067D10A3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1754" y="3884127"/>
            <a:ext cx="9448800" cy="685800"/>
          </a:xfrm>
        </p:spPr>
        <p:txBody>
          <a:bodyPr/>
          <a:lstStyle/>
          <a:p>
            <a:r>
              <a:rPr lang="it-IT" dirty="0"/>
              <a:t>                                                   24-25- 26 NOVEMBRE 2023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82396BB-F840-3D32-B588-909947D8A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122" y="1163476"/>
            <a:ext cx="2790064" cy="1272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243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726225-BB75-9EE0-C154-AA48EC5D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8064" y="974302"/>
            <a:ext cx="3145971" cy="419859"/>
          </a:xfrm>
        </p:spPr>
        <p:txBody>
          <a:bodyPr>
            <a:normAutofit/>
          </a:bodyPr>
          <a:lstStyle/>
          <a:p>
            <a:r>
              <a:rPr lang="it-IT" sz="1600" dirty="0"/>
              <a:t>BUDGET ES. 2023-2024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9A13FAB-50CF-EA78-E3E0-B7897CBFF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344514"/>
            <a:ext cx="1841215" cy="839718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5E3DF968-7FEE-51B0-1243-2F1935DC7961}"/>
              </a:ext>
            </a:extLst>
          </p:cNvPr>
          <p:cNvSpPr txBox="1"/>
          <p:nvPr/>
        </p:nvSpPr>
        <p:spPr>
          <a:xfrm>
            <a:off x="9755613" y="4860822"/>
            <a:ext cx="922788" cy="400110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/>
              <a:t>Vedi voce E22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FE8B1900-B28F-888B-2122-BC2F896380D1}"/>
              </a:ext>
            </a:extLst>
          </p:cNvPr>
          <p:cNvCxnSpPr/>
          <p:nvPr/>
        </p:nvCxnSpPr>
        <p:spPr>
          <a:xfrm flipV="1">
            <a:off x="9027869" y="5014224"/>
            <a:ext cx="681135" cy="93306"/>
          </a:xfrm>
          <a:prstGeom prst="straightConnector1">
            <a:avLst/>
          </a:prstGeom>
          <a:ln w="22225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magine 4">
            <a:extLst>
              <a:ext uri="{FF2B5EF4-FFF2-40B4-BE49-F238E27FC236}">
                <a16:creationId xmlns:a16="http://schemas.microsoft.com/office/drawing/2014/main" id="{1FE01CB3-242B-9FFF-B67A-16503657D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505" y="665825"/>
            <a:ext cx="10847788" cy="6192175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97FCF4-0F92-1ACC-6B78-F1D18CCA831E}"/>
              </a:ext>
            </a:extLst>
          </p:cNvPr>
          <p:cNvSpPr txBox="1"/>
          <p:nvPr/>
        </p:nvSpPr>
        <p:spPr>
          <a:xfrm>
            <a:off x="9152389" y="5428841"/>
            <a:ext cx="838899" cy="400110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/>
              <a:t>Vedi voce E09</a:t>
            </a:r>
          </a:p>
        </p:txBody>
      </p:sp>
    </p:spTree>
    <p:extLst>
      <p:ext uri="{BB962C8B-B14F-4D97-AF65-F5344CB8AC3E}">
        <p14:creationId xmlns:p14="http://schemas.microsoft.com/office/powerpoint/2010/main" val="2454681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898B-1291-C5B3-EC89-919D5D73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3037" y="681134"/>
            <a:ext cx="6820678" cy="970384"/>
          </a:xfrm>
        </p:spPr>
        <p:txBody>
          <a:bodyPr>
            <a:normAutofit/>
          </a:bodyPr>
          <a:lstStyle/>
          <a:p>
            <a:r>
              <a:rPr lang="it-IT" sz="2800" dirty="0"/>
              <a:t>Costo stendardi non recuperati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150184"/>
            <a:ext cx="1841215" cy="839718"/>
          </a:xfrm>
          <a:prstGeom prst="rect">
            <a:avLst/>
          </a:prstGeom>
        </p:spPr>
      </p:pic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B330DB0A-60EF-929B-E5F7-16D77C1DD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40452"/>
              </p:ext>
            </p:extLst>
          </p:nvPr>
        </p:nvGraphicFramePr>
        <p:xfrm>
          <a:off x="2770284" y="5367937"/>
          <a:ext cx="6184901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6295">
                  <a:extLst>
                    <a:ext uri="{9D8B030D-6E8A-4147-A177-3AD203B41FA5}">
                      <a16:colId xmlns:a16="http://schemas.microsoft.com/office/drawing/2014/main" val="2593928343"/>
                    </a:ext>
                  </a:extLst>
                </a:gridCol>
                <a:gridCol w="774303">
                  <a:extLst>
                    <a:ext uri="{9D8B030D-6E8A-4147-A177-3AD203B41FA5}">
                      <a16:colId xmlns:a16="http://schemas.microsoft.com/office/drawing/2014/main" val="126809742"/>
                    </a:ext>
                  </a:extLst>
                </a:gridCol>
                <a:gridCol w="774303">
                  <a:extLst>
                    <a:ext uri="{9D8B030D-6E8A-4147-A177-3AD203B41FA5}">
                      <a16:colId xmlns:a16="http://schemas.microsoft.com/office/drawing/2014/main" val="302985280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Acconto del 70% a Rizzi Creazioni artistiche  fattura 209 del 01/08/2023 per n. 2 stendardi </a:t>
                      </a:r>
                      <a:r>
                        <a:rPr lang="it-IT" sz="12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Piacenza</a:t>
                      </a:r>
                      <a:r>
                        <a:rPr lang="it-IT" sz="1200" u="none" strike="noStrike" dirty="0">
                          <a:effectLst/>
                        </a:rPr>
                        <a:t> e </a:t>
                      </a:r>
                      <a:r>
                        <a:rPr lang="it-IT" sz="12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San Benedetto </a:t>
                      </a:r>
                      <a:r>
                        <a:rPr lang="it-IT" sz="1200" u="none" strike="noStrike" dirty="0">
                          <a:effectLst/>
                        </a:rPr>
                        <a:t>del Tronto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1.955,66 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045603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Fattura </a:t>
                      </a:r>
                      <a:r>
                        <a:rPr lang="it-IT" sz="1200" u="none" strike="noStrike" dirty="0" err="1">
                          <a:effectLst/>
                        </a:rPr>
                        <a:t>def</a:t>
                      </a:r>
                      <a:r>
                        <a:rPr lang="it-IT" sz="1200" u="none" strike="noStrike" dirty="0">
                          <a:effectLst/>
                        </a:rPr>
                        <a:t> dedotto acconto n 248 del 13/09/2023 per stendardo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856,44 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7021655"/>
                  </a:ext>
                </a:extLst>
              </a:tr>
            </a:tbl>
          </a:graphicData>
        </a:graphic>
      </p:graphicFrame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7AE3F71-31C7-2FC6-C092-74B248919B32}"/>
              </a:ext>
            </a:extLst>
          </p:cNvPr>
          <p:cNvSpPr txBox="1"/>
          <p:nvPr/>
        </p:nvSpPr>
        <p:spPr>
          <a:xfrm>
            <a:off x="2770284" y="4596743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dirty="0">
                <a:effectLst/>
                <a:latin typeface="Calibri" panose="020F0502020204030204" pitchFamily="34" charset="0"/>
              </a:rPr>
              <a:t>Fattura 291 del 10/10/2023 di Rizzi Creazioni artistiche per Acquisto Stendardo Club 41 Torino  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Calibri" panose="020F0502020204030204" pitchFamily="34" charset="0"/>
              </a:rPr>
              <a:t> 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Calibri" panose="020F0502020204030204" pitchFamily="34" charset="0"/>
              </a:rPr>
              <a:t>1.418,86 </a:t>
            </a:r>
            <a:endParaRPr lang="it-IT" dirty="0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18C1935-16C4-4959-AC34-18F8D6F5DF1B}"/>
              </a:ext>
            </a:extLst>
          </p:cNvPr>
          <p:cNvSpPr txBox="1"/>
          <p:nvPr/>
        </p:nvSpPr>
        <p:spPr>
          <a:xfrm>
            <a:off x="2770284" y="3877024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Acquisto da </a:t>
            </a:r>
            <a:r>
              <a:rPr lang="it-IT" sz="1800" b="0" i="0" u="none" strike="noStrike" dirty="0" err="1">
                <a:effectLst/>
                <a:latin typeface="Arial" panose="020B0604020202020204" pitchFamily="34" charset="0"/>
              </a:rPr>
              <a:t>Bafa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 bandiere Ordine n. 58 del 28/01/2022 Stendardo per Club Marcuzzo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922,32</a:t>
            </a:r>
            <a:r>
              <a:rPr lang="it-IT" dirty="0"/>
              <a:t> 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6518008-7905-EE1A-3A9E-6B0E83E8B912}"/>
              </a:ext>
            </a:extLst>
          </p:cNvPr>
          <p:cNvSpPr txBox="1"/>
          <p:nvPr/>
        </p:nvSpPr>
        <p:spPr>
          <a:xfrm>
            <a:off x="2770284" y="3105830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Fattura n. 967 del 25/06/2021 </a:t>
            </a:r>
            <a:r>
              <a:rPr lang="it-IT" sz="1800" b="0" i="0" u="none" strike="noStrike" dirty="0" err="1">
                <a:effectLst/>
                <a:latin typeface="Arial" panose="020B0604020202020204" pitchFamily="34" charset="0"/>
              </a:rPr>
              <a:t>Bafa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 bandiere per stendardo EMPOLI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922,32</a:t>
            </a:r>
            <a:r>
              <a:rPr lang="it-IT" dirty="0"/>
              <a:t>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4537450-915A-5A41-77E1-E974C01DF093}"/>
              </a:ext>
            </a:extLst>
          </p:cNvPr>
          <p:cNvSpPr txBox="1"/>
          <p:nvPr/>
        </p:nvSpPr>
        <p:spPr>
          <a:xfrm>
            <a:off x="2770284" y="2360374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saldo </a:t>
            </a:r>
            <a:r>
              <a:rPr lang="it-IT" sz="1800" b="0" i="0" u="none" strike="noStrike" dirty="0" err="1">
                <a:effectLst/>
                <a:latin typeface="Arial" panose="020B0604020202020204" pitchFamily="34" charset="0"/>
              </a:rPr>
              <a:t>ord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. 1209 del 24,09,2020 BAFA Bandiere – stendardo Monte  Vettore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it-IT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887,55</a:t>
            </a:r>
            <a:r>
              <a:rPr lang="it-IT" dirty="0"/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556EF37-81AB-26F8-A48B-5AC053576D7B}"/>
              </a:ext>
            </a:extLst>
          </p:cNvPr>
          <p:cNvSpPr txBox="1"/>
          <p:nvPr/>
        </p:nvSpPr>
        <p:spPr>
          <a:xfrm>
            <a:off x="2770284" y="1551982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Fatt. 05 del 14,01,2020 BAFA Bandiere -  Stendardo per Charter Udine -</a:t>
            </a:r>
            <a:r>
              <a:rPr lang="it-IT" sz="1800" dirty="0"/>
              <a:t> </a:t>
            </a:r>
            <a:r>
              <a:rPr lang="it-IT" sz="1800" b="0" i="0" u="none" strike="noStrike" dirty="0">
                <a:effectLst/>
                <a:latin typeface="Arial" panose="020B0604020202020204" pitchFamily="34" charset="0"/>
              </a:rPr>
              <a:t>869,25</a:t>
            </a:r>
            <a:r>
              <a:rPr lang="it-IT" sz="1800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F3A5A74-3927-1598-E129-457DB8A88E40}"/>
              </a:ext>
            </a:extLst>
          </p:cNvPr>
          <p:cNvSpPr txBox="1"/>
          <p:nvPr/>
        </p:nvSpPr>
        <p:spPr>
          <a:xfrm>
            <a:off x="9190653" y="5533053"/>
            <a:ext cx="1278294" cy="646331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1406 euro cadauno</a:t>
            </a:r>
          </a:p>
        </p:txBody>
      </p:sp>
      <p:cxnSp>
        <p:nvCxnSpPr>
          <p:cNvPr id="7" name="Connettore a gomito 6">
            <a:extLst>
              <a:ext uri="{FF2B5EF4-FFF2-40B4-BE49-F238E27FC236}">
                <a16:creationId xmlns:a16="http://schemas.microsoft.com/office/drawing/2014/main" id="{B76BC17A-AB7B-9211-859A-CD233A5F1563}"/>
              </a:ext>
            </a:extLst>
          </p:cNvPr>
          <p:cNvCxnSpPr>
            <a:stCxn id="3" idx="0"/>
          </p:cNvCxnSpPr>
          <p:nvPr/>
        </p:nvCxnSpPr>
        <p:spPr>
          <a:xfrm rot="16200000" flipV="1">
            <a:off x="8487842" y="4191095"/>
            <a:ext cx="481551" cy="2202366"/>
          </a:xfrm>
          <a:prstGeom prst="bentConnector2">
            <a:avLst/>
          </a:prstGeom>
          <a:ln w="22225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a gomito 9">
            <a:extLst>
              <a:ext uri="{FF2B5EF4-FFF2-40B4-BE49-F238E27FC236}">
                <a16:creationId xmlns:a16="http://schemas.microsoft.com/office/drawing/2014/main" id="{38AE61A7-4CE0-A441-C992-AF1D08746918}"/>
              </a:ext>
            </a:extLst>
          </p:cNvPr>
          <p:cNvCxnSpPr/>
          <p:nvPr/>
        </p:nvCxnSpPr>
        <p:spPr>
          <a:xfrm rot="10800000">
            <a:off x="7627435" y="4302219"/>
            <a:ext cx="2202367" cy="749282"/>
          </a:xfrm>
          <a:prstGeom prst="bentConnector3">
            <a:avLst/>
          </a:prstGeom>
          <a:ln w="22225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arentesi graffa chiusa 5">
            <a:extLst>
              <a:ext uri="{FF2B5EF4-FFF2-40B4-BE49-F238E27FC236}">
                <a16:creationId xmlns:a16="http://schemas.microsoft.com/office/drawing/2014/main" id="{6FCCC83A-4F95-9E02-5606-2A9FB98FFD8A}"/>
              </a:ext>
            </a:extLst>
          </p:cNvPr>
          <p:cNvSpPr/>
          <p:nvPr/>
        </p:nvSpPr>
        <p:spPr>
          <a:xfrm>
            <a:off x="9022702" y="5533053"/>
            <a:ext cx="167950" cy="643813"/>
          </a:xfrm>
          <a:prstGeom prst="rightBrace">
            <a:avLst/>
          </a:prstGeom>
          <a:noFill/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5109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6A380FE-7EDB-D2E3-3847-FE1AA3EC6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068" y="344514"/>
            <a:ext cx="1841215" cy="83971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7BB973F-471D-410B-ED10-E33660C14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7805" y="0"/>
            <a:ext cx="7199259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8FA1B5C-7CD0-027B-9413-DDF1961469A4}"/>
              </a:ext>
            </a:extLst>
          </p:cNvPr>
          <p:cNvSpPr txBox="1"/>
          <p:nvPr/>
        </p:nvSpPr>
        <p:spPr>
          <a:xfrm>
            <a:off x="9555061" y="1845578"/>
            <a:ext cx="21056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…</a:t>
            </a:r>
            <a:r>
              <a:rPr lang="it-IT" sz="1600" i="1" dirty="0"/>
              <a:t>Situazione Pandori a </a:t>
            </a:r>
            <a:r>
              <a:rPr lang="it-IT" sz="1600" i="1" dirty="0" err="1"/>
              <a:t>Venerdi</a:t>
            </a:r>
            <a:r>
              <a:rPr lang="it-IT" sz="1600" i="1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1430391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898B-1291-C5B3-EC89-919D5D73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505" y="856652"/>
            <a:ext cx="8610600" cy="443642"/>
          </a:xfrm>
        </p:spPr>
        <p:txBody>
          <a:bodyPr>
            <a:normAutofit fontScale="90000"/>
          </a:bodyPr>
          <a:lstStyle/>
          <a:p>
            <a:r>
              <a:rPr lang="it-IT" dirty="0"/>
              <a:t>LA NOSTRA PRESENZA ALL’ESTERO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44" y="91461"/>
            <a:ext cx="1841215" cy="839718"/>
          </a:xfrm>
          <a:prstGeom prst="rect">
            <a:avLst/>
          </a:prstGeom>
        </p:spPr>
      </p:pic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B1D8965-EECC-7C28-8EA1-541154687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764923"/>
              </p:ext>
            </p:extLst>
          </p:nvPr>
        </p:nvGraphicFramePr>
        <p:xfrm>
          <a:off x="1511300" y="1982527"/>
          <a:ext cx="9169399" cy="2583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7194">
                  <a:extLst>
                    <a:ext uri="{9D8B030D-6E8A-4147-A177-3AD203B41FA5}">
                      <a16:colId xmlns:a16="http://schemas.microsoft.com/office/drawing/2014/main" val="294634999"/>
                    </a:ext>
                  </a:extLst>
                </a:gridCol>
                <a:gridCol w="713881">
                  <a:extLst>
                    <a:ext uri="{9D8B030D-6E8A-4147-A177-3AD203B41FA5}">
                      <a16:colId xmlns:a16="http://schemas.microsoft.com/office/drawing/2014/main" val="1902723203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1957990004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2943599371"/>
                    </a:ext>
                  </a:extLst>
                </a:gridCol>
                <a:gridCol w="1764078">
                  <a:extLst>
                    <a:ext uri="{9D8B030D-6E8A-4147-A177-3AD203B41FA5}">
                      <a16:colId xmlns:a16="http://schemas.microsoft.com/office/drawing/2014/main" val="3555228740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3958641821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2435220128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3379233583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3658654953"/>
                    </a:ext>
                  </a:extLst>
                </a:gridCol>
                <a:gridCol w="609178">
                  <a:extLst>
                    <a:ext uri="{9D8B030D-6E8A-4147-A177-3AD203B41FA5}">
                      <a16:colId xmlns:a16="http://schemas.microsoft.com/office/drawing/2014/main" val="756654851"/>
                    </a:ext>
                  </a:extLst>
                </a:gridCol>
              </a:tblGrid>
              <a:tr h="428625">
                <a:tc gridSpan="10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RIEPILOGO TRASFERTE E COSTI  DE BIASE FABIO</a:t>
                      </a: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94854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Richiesti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Max Importo pagabile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Pagati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Differenza a suo carico 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15805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Stratford AGM Inghilterra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16/05/2023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839,13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178,42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84321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Germania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08/06/2023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597,84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597,84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710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Cipro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97,29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55917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64198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01142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>
                          <a:effectLst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1919,26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>
                          <a:effectLst/>
                        </a:rPr>
                        <a:t> 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275,71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6638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725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663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898B-1291-C5B3-EC89-919D5D73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505" y="856652"/>
            <a:ext cx="8610600" cy="443642"/>
          </a:xfrm>
        </p:spPr>
        <p:txBody>
          <a:bodyPr>
            <a:normAutofit fontScale="90000"/>
          </a:bodyPr>
          <a:lstStyle/>
          <a:p>
            <a:r>
              <a:rPr lang="it-IT" dirty="0"/>
              <a:t>LA NOSTRA PRESENZA ALL’ESTERO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44" y="91461"/>
            <a:ext cx="1841215" cy="839718"/>
          </a:xfrm>
          <a:prstGeom prst="rect">
            <a:avLst/>
          </a:prstGeo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61860DC-FCD4-5E00-A1A0-CE073BCED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495221"/>
              </p:ext>
            </p:extLst>
          </p:nvPr>
        </p:nvGraphicFramePr>
        <p:xfrm>
          <a:off x="1318852" y="1904571"/>
          <a:ext cx="9778999" cy="3949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8087">
                  <a:extLst>
                    <a:ext uri="{9D8B030D-6E8A-4147-A177-3AD203B41FA5}">
                      <a16:colId xmlns:a16="http://schemas.microsoft.com/office/drawing/2014/main" val="3995043254"/>
                    </a:ext>
                  </a:extLst>
                </a:gridCol>
                <a:gridCol w="714143">
                  <a:extLst>
                    <a:ext uri="{9D8B030D-6E8A-4147-A177-3AD203B41FA5}">
                      <a16:colId xmlns:a16="http://schemas.microsoft.com/office/drawing/2014/main" val="2039846983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3887451932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2909928172"/>
                    </a:ext>
                  </a:extLst>
                </a:gridCol>
                <a:gridCol w="1761553">
                  <a:extLst>
                    <a:ext uri="{9D8B030D-6E8A-4147-A177-3AD203B41FA5}">
                      <a16:colId xmlns:a16="http://schemas.microsoft.com/office/drawing/2014/main" val="3560634761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1004372673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3390568967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3871931409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315273631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983481001"/>
                    </a:ext>
                  </a:extLst>
                </a:gridCol>
                <a:gridCol w="609402">
                  <a:extLst>
                    <a:ext uri="{9D8B030D-6E8A-4147-A177-3AD203B41FA5}">
                      <a16:colId xmlns:a16="http://schemas.microsoft.com/office/drawing/2014/main" val="806265868"/>
                    </a:ext>
                  </a:extLst>
                </a:gridCol>
              </a:tblGrid>
              <a:tr h="428625">
                <a:tc gridSpan="1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RIEPILOGO TRASFERTE E COSTI  RANDOLPH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0983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Richiesti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Max Importo pagabile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Pagati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Differenza non pagata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1768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Stratford AGM Inghilterra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16/05/2023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787,36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126,65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95268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Francia  Rouen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704,3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43,59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78694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Austria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506,04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506,04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24810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MAROCCO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751,25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90,54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78313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SVEZIA Uppsala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754,45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93,74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0653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ROMANIA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03/10/2023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907,97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247,26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74682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BELGIO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06/10/2023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926,53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265,82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49702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HYM CIPRO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846,47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154,7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residuo pagabile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691,77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44001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totale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42718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18367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873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MALTA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396,45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396,45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1274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72130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TOTALE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6580,82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4625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4625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1955,82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2777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118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371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898B-1291-C5B3-EC89-919D5D73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661" y="764373"/>
            <a:ext cx="4409114" cy="535921"/>
          </a:xfrm>
        </p:spPr>
        <p:txBody>
          <a:bodyPr>
            <a:normAutofit fontScale="90000"/>
          </a:bodyPr>
          <a:lstStyle/>
          <a:p>
            <a:r>
              <a:rPr lang="it-IT" dirty="0"/>
              <a:t>Altre trasferte  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E769FC70-5BEA-F9BC-E1D1-822A267E5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325914"/>
              </p:ext>
            </p:extLst>
          </p:nvPr>
        </p:nvGraphicFramePr>
        <p:xfrm>
          <a:off x="1763400" y="1371440"/>
          <a:ext cx="7994712" cy="1141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8994">
                  <a:extLst>
                    <a:ext uri="{9D8B030D-6E8A-4147-A177-3AD203B41FA5}">
                      <a16:colId xmlns:a16="http://schemas.microsoft.com/office/drawing/2014/main" val="1814997534"/>
                    </a:ext>
                  </a:extLst>
                </a:gridCol>
                <a:gridCol w="901044">
                  <a:extLst>
                    <a:ext uri="{9D8B030D-6E8A-4147-A177-3AD203B41FA5}">
                      <a16:colId xmlns:a16="http://schemas.microsoft.com/office/drawing/2014/main" val="3267745581"/>
                    </a:ext>
                  </a:extLst>
                </a:gridCol>
                <a:gridCol w="432006">
                  <a:extLst>
                    <a:ext uri="{9D8B030D-6E8A-4147-A177-3AD203B41FA5}">
                      <a16:colId xmlns:a16="http://schemas.microsoft.com/office/drawing/2014/main" val="4121330498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1722628500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3247496898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2050249488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1793921345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2936540815"/>
                    </a:ext>
                  </a:extLst>
                </a:gridCol>
                <a:gridCol w="613778">
                  <a:extLst>
                    <a:ext uri="{9D8B030D-6E8A-4147-A177-3AD203B41FA5}">
                      <a16:colId xmlns:a16="http://schemas.microsoft.com/office/drawing/2014/main" val="350827918"/>
                    </a:ext>
                  </a:extLst>
                </a:gridCol>
              </a:tblGrid>
              <a:tr h="428625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u="none" strike="noStrike" dirty="0">
                          <a:effectLst/>
                        </a:rPr>
                        <a:t>RIEPILOGO TRASFERTE E COSTI  PER I CONSIGLIERI 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9841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>
                          <a:effectLst/>
                        </a:rPr>
                        <a:t>Richiesti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>
                          <a:effectLst/>
                        </a:rPr>
                        <a:t>Pagati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Differenza a suo carico 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1326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Visita a Castiglioncello  DI Furlan Roberto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07/07/2023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395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395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8708430"/>
                  </a:ext>
                </a:extLst>
              </a:tr>
            </a:tbl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150184"/>
            <a:ext cx="1841215" cy="839718"/>
          </a:xfrm>
          <a:prstGeom prst="rect">
            <a:avLst/>
          </a:prstGeom>
        </p:spPr>
      </p:pic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4E34F427-8492-94CC-BD36-8DB3D0633B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831099"/>
              </p:ext>
            </p:extLst>
          </p:nvPr>
        </p:nvGraphicFramePr>
        <p:xfrm>
          <a:off x="1763400" y="2702242"/>
          <a:ext cx="7994712" cy="1453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8770">
                  <a:extLst>
                    <a:ext uri="{9D8B030D-6E8A-4147-A177-3AD203B41FA5}">
                      <a16:colId xmlns:a16="http://schemas.microsoft.com/office/drawing/2014/main" val="93681913"/>
                    </a:ext>
                  </a:extLst>
                </a:gridCol>
                <a:gridCol w="804939">
                  <a:extLst>
                    <a:ext uri="{9D8B030D-6E8A-4147-A177-3AD203B41FA5}">
                      <a16:colId xmlns:a16="http://schemas.microsoft.com/office/drawing/2014/main" val="3667160277"/>
                    </a:ext>
                  </a:extLst>
                </a:gridCol>
                <a:gridCol w="432550">
                  <a:extLst>
                    <a:ext uri="{9D8B030D-6E8A-4147-A177-3AD203B41FA5}">
                      <a16:colId xmlns:a16="http://schemas.microsoft.com/office/drawing/2014/main" val="1804300445"/>
                    </a:ext>
                  </a:extLst>
                </a:gridCol>
                <a:gridCol w="569779">
                  <a:extLst>
                    <a:ext uri="{9D8B030D-6E8A-4147-A177-3AD203B41FA5}">
                      <a16:colId xmlns:a16="http://schemas.microsoft.com/office/drawing/2014/main" val="2896716717"/>
                    </a:ext>
                  </a:extLst>
                </a:gridCol>
                <a:gridCol w="569779">
                  <a:extLst>
                    <a:ext uri="{9D8B030D-6E8A-4147-A177-3AD203B41FA5}">
                      <a16:colId xmlns:a16="http://schemas.microsoft.com/office/drawing/2014/main" val="985889232"/>
                    </a:ext>
                  </a:extLst>
                </a:gridCol>
                <a:gridCol w="1413688">
                  <a:extLst>
                    <a:ext uri="{9D8B030D-6E8A-4147-A177-3AD203B41FA5}">
                      <a16:colId xmlns:a16="http://schemas.microsoft.com/office/drawing/2014/main" val="3809668397"/>
                    </a:ext>
                  </a:extLst>
                </a:gridCol>
                <a:gridCol w="820978">
                  <a:extLst>
                    <a:ext uri="{9D8B030D-6E8A-4147-A177-3AD203B41FA5}">
                      <a16:colId xmlns:a16="http://schemas.microsoft.com/office/drawing/2014/main" val="1533335495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371397342"/>
                    </a:ext>
                  </a:extLst>
                </a:gridCol>
                <a:gridCol w="569779">
                  <a:extLst>
                    <a:ext uri="{9D8B030D-6E8A-4147-A177-3AD203B41FA5}">
                      <a16:colId xmlns:a16="http://schemas.microsoft.com/office/drawing/2014/main" val="1881395819"/>
                    </a:ext>
                  </a:extLst>
                </a:gridCol>
              </a:tblGrid>
              <a:tr h="4286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 dirty="0">
                          <a:effectLst/>
                        </a:rPr>
                        <a:t>RIEPILOGO TRASFERTE E COSTI  FURLAN ROBERTO PER YAP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8183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Richiesti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Pagati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Differenza a suo carico </a:t>
                      </a:r>
                    </a:p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7526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AGM CIPRO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07/07/2023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1418,45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r>
                        <a:rPr lang="it-IT" sz="1100" b="1" u="none" strike="noStrike" dirty="0">
                          <a:effectLst/>
                        </a:rPr>
                        <a:t>a carico Budget  Presidente  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757,74</a:t>
                      </a:r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it-IT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559643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FD3CCBDF-1342-8EB5-F21B-33BDEF07B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471163"/>
              </p:ext>
            </p:extLst>
          </p:nvPr>
        </p:nvGraphicFramePr>
        <p:xfrm>
          <a:off x="1763400" y="4437857"/>
          <a:ext cx="7994712" cy="2097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6386">
                  <a:extLst>
                    <a:ext uri="{9D8B030D-6E8A-4147-A177-3AD203B41FA5}">
                      <a16:colId xmlns:a16="http://schemas.microsoft.com/office/drawing/2014/main" val="3159284843"/>
                    </a:ext>
                  </a:extLst>
                </a:gridCol>
                <a:gridCol w="922466">
                  <a:extLst>
                    <a:ext uri="{9D8B030D-6E8A-4147-A177-3AD203B41FA5}">
                      <a16:colId xmlns:a16="http://schemas.microsoft.com/office/drawing/2014/main" val="1503188889"/>
                    </a:ext>
                  </a:extLst>
                </a:gridCol>
                <a:gridCol w="787172">
                  <a:extLst>
                    <a:ext uri="{9D8B030D-6E8A-4147-A177-3AD203B41FA5}">
                      <a16:colId xmlns:a16="http://schemas.microsoft.com/office/drawing/2014/main" val="194903336"/>
                    </a:ext>
                  </a:extLst>
                </a:gridCol>
                <a:gridCol w="787172">
                  <a:extLst>
                    <a:ext uri="{9D8B030D-6E8A-4147-A177-3AD203B41FA5}">
                      <a16:colId xmlns:a16="http://schemas.microsoft.com/office/drawing/2014/main" val="3362098211"/>
                    </a:ext>
                  </a:extLst>
                </a:gridCol>
                <a:gridCol w="787172">
                  <a:extLst>
                    <a:ext uri="{9D8B030D-6E8A-4147-A177-3AD203B41FA5}">
                      <a16:colId xmlns:a16="http://schemas.microsoft.com/office/drawing/2014/main" val="2564845866"/>
                    </a:ext>
                  </a:extLst>
                </a:gridCol>
                <a:gridCol w="787172">
                  <a:extLst>
                    <a:ext uri="{9D8B030D-6E8A-4147-A177-3AD203B41FA5}">
                      <a16:colId xmlns:a16="http://schemas.microsoft.com/office/drawing/2014/main" val="1354575737"/>
                    </a:ext>
                  </a:extLst>
                </a:gridCol>
                <a:gridCol w="787172">
                  <a:extLst>
                    <a:ext uri="{9D8B030D-6E8A-4147-A177-3AD203B41FA5}">
                      <a16:colId xmlns:a16="http://schemas.microsoft.com/office/drawing/2014/main" val="35920034"/>
                    </a:ext>
                  </a:extLst>
                </a:gridCol>
              </a:tblGrid>
              <a:tr h="428625">
                <a:tc gridSpan="7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RIEPILOGO TRASFERTE E COSTI  PRESIDENTE  </a:t>
                      </a:r>
                    </a:p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2600" u="none" strike="noStrike" dirty="0">
                          <a:effectLst/>
                        </a:rPr>
                        <a:t> </a:t>
                      </a:r>
                      <a:endParaRPr lang="it-IT" sz="2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43002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 dirty="0">
                          <a:effectLst/>
                        </a:rPr>
                        <a:t>Richiesti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>
                          <a:effectLst/>
                        </a:rPr>
                        <a:t>Pagati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23305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rimborsi mese di giugno 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18/07/2023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573,24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573,24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14213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rimborsi mese di settembre 2023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08/06/2023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356,66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356,66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85886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rimborsi a gestore materiali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>
                          <a:effectLst/>
                        </a:rPr>
                        <a:t>413,4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413,4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4257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rimborsi a Furlan Roberto per YAP Cipro 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660,71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29584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u="none" strike="noStrike">
                          <a:effectLst/>
                        </a:rPr>
                        <a:t>TOTALE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u="none" strike="noStrike" dirty="0">
                          <a:effectLst/>
                        </a:rPr>
                        <a:t>2004,01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3003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07385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 dirty="0">
                          <a:effectLst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1592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100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AB79F7-F162-10FC-3F19-CDDADAF8D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45" y="1872419"/>
            <a:ext cx="10823509" cy="1825096"/>
          </a:xfrm>
        </p:spPr>
        <p:txBody>
          <a:bodyPr/>
          <a:lstStyle/>
          <a:p>
            <a:r>
              <a:rPr lang="it-IT" dirty="0"/>
              <a:t>      </a:t>
            </a:r>
            <a:r>
              <a:rPr lang="it-IT" sz="5400" dirty="0"/>
              <a:t>H.Y.M.   2023-2024    UDINE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904D9B2-E909-DE41-6A51-A067D10A3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1754" y="3884127"/>
            <a:ext cx="9448800" cy="685800"/>
          </a:xfrm>
        </p:spPr>
        <p:txBody>
          <a:bodyPr/>
          <a:lstStyle/>
          <a:p>
            <a:r>
              <a:rPr lang="it-IT" dirty="0"/>
              <a:t>                                                   24-25- 26 NOVEMBRE 2023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82396BB-F840-3D32-B588-909947D8A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122" y="1163476"/>
            <a:ext cx="2790064" cy="1272457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CBFC7E2-09D4-6365-2DDB-3307D4B5D20E}"/>
              </a:ext>
            </a:extLst>
          </p:cNvPr>
          <p:cNvSpPr txBox="1"/>
          <p:nvPr/>
        </p:nvSpPr>
        <p:spPr>
          <a:xfrm>
            <a:off x="5586760" y="4415320"/>
            <a:ext cx="1405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/>
              <a:t>Fine </a:t>
            </a:r>
          </a:p>
        </p:txBody>
      </p:sp>
    </p:spTree>
    <p:extLst>
      <p:ext uri="{BB962C8B-B14F-4D97-AF65-F5344CB8AC3E}">
        <p14:creationId xmlns:p14="http://schemas.microsoft.com/office/powerpoint/2010/main" val="344546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F5C0AE-0E44-CACC-7A99-1ADA46B4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1388" y="617948"/>
            <a:ext cx="2692567" cy="349899"/>
          </a:xfrm>
        </p:spPr>
        <p:txBody>
          <a:bodyPr>
            <a:normAutofit/>
          </a:bodyPr>
          <a:lstStyle/>
          <a:p>
            <a:r>
              <a:rPr lang="it-IT" sz="1200" dirty="0"/>
              <a:t>Correva l’esercizio 2019- 2020 </a:t>
            </a:r>
          </a:p>
        </p:txBody>
      </p:sp>
      <p:graphicFrame>
        <p:nvGraphicFramePr>
          <p:cNvPr id="10" name="Segnaposto contenuto 9">
            <a:extLst>
              <a:ext uri="{FF2B5EF4-FFF2-40B4-BE49-F238E27FC236}">
                <a16:creationId xmlns:a16="http://schemas.microsoft.com/office/drawing/2014/main" id="{EF6DACF2-B36E-6C3C-131B-29A5195865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809678"/>
              </p:ext>
            </p:extLst>
          </p:nvPr>
        </p:nvGraphicFramePr>
        <p:xfrm>
          <a:off x="3554963" y="1110344"/>
          <a:ext cx="6008915" cy="5453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7507">
                  <a:extLst>
                    <a:ext uri="{9D8B030D-6E8A-4147-A177-3AD203B41FA5}">
                      <a16:colId xmlns:a16="http://schemas.microsoft.com/office/drawing/2014/main" val="3519135012"/>
                    </a:ext>
                  </a:extLst>
                </a:gridCol>
                <a:gridCol w="3064656">
                  <a:extLst>
                    <a:ext uri="{9D8B030D-6E8A-4147-A177-3AD203B41FA5}">
                      <a16:colId xmlns:a16="http://schemas.microsoft.com/office/drawing/2014/main" val="3824454081"/>
                    </a:ext>
                  </a:extLst>
                </a:gridCol>
                <a:gridCol w="1072630">
                  <a:extLst>
                    <a:ext uri="{9D8B030D-6E8A-4147-A177-3AD203B41FA5}">
                      <a16:colId xmlns:a16="http://schemas.microsoft.com/office/drawing/2014/main" val="1443501256"/>
                    </a:ext>
                  </a:extLst>
                </a:gridCol>
                <a:gridCol w="974122">
                  <a:extLst>
                    <a:ext uri="{9D8B030D-6E8A-4147-A177-3AD203B41FA5}">
                      <a16:colId xmlns:a16="http://schemas.microsoft.com/office/drawing/2014/main" val="1806435869"/>
                    </a:ext>
                  </a:extLst>
                </a:gridCol>
              </a:tblGrid>
              <a:tr h="141155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348509791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Dati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387685841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CONTO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DESCRIZIONE _1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Somma - ENTRATE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Somma - USCITE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469426772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Disponibilità inizio Anno Sociale 2019/2020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35351,09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590701398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Quote Anno Sociale 2019/2020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54320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997998195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Quote Anni Sociali Precedenti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009132013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Diverse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1115,79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800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371083465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Recupero da nuovi Club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299405637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MANCATE  partecipazioni (giro c/)   -  Entrate /  RIMBORSI  -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2250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2250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598770087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Competenze su c/c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3,31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4103571597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Diverse anni precedenti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464108085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da boutique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3271,16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920436484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E10 da definire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662747642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E17 da definire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038261365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E24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Kit 'TAZZA e Penne' x borse di studio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200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94375265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E25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SERVICE  Borse di Studio 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16575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7225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087197820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PRESIDENTE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9235,02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853345729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IRO Senior L.Colombo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1923,94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126182309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IRO Young Antonello M. Giacobazzi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68,5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1769,42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11038494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SEGRETERIA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977997316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ONERI BANCARI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8,2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531,35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905177702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CANCELLERIA E CORRISPONDENZA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598709156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ANNUARIO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3031,99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508985841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SVILUPPO NUOVI CLUB + CHARTER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944,89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882227761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QUOTE A CLUB 41 INTERNATIONAL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1345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296099440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OMAGGI OSPITI E RELATORI - GADGET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656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743084611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PER MATERIALI DIVERSI COM. NAZ.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470,5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2958,81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43435532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RIUNIONI COMITATO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431464766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IMPREVISTI - DIVERSI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238,51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4227898579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CONTRIBUTO A CLUB LOCALI PER HYM E AGM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4376,03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871451363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PER MANUTENZIONE E AGG.TO SITO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2189,9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610298904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CONSIGLIERE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736284129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Oneri per Young Ambassador Program (YAP)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2457,8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341099137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Oneri for support Education Program 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190511454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Partecipazione alla Festa delle Regioni francesi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1000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991733589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ACQUISTI BOUTIQUE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596,35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11179,79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810170934"/>
                  </a:ext>
                </a:extLst>
              </a:tr>
              <a:tr h="14115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Fondo SERVICE – Borse di Studio e Ricerca -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2500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806215427"/>
                  </a:ext>
                </a:extLst>
              </a:tr>
              <a:tr h="13303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U30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 dirty="0">
                          <a:effectLst/>
                        </a:rPr>
                        <a:t>FONDO AMICIZIA ASSISTENZA</a:t>
                      </a:r>
                      <a:endParaRPr lang="it-IT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5000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962970382"/>
                  </a:ext>
                </a:extLst>
              </a:tr>
              <a:tr h="66525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(vuoto)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#N/D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 dirty="0">
                          <a:effectLst/>
                        </a:rPr>
                        <a:t>114229,9</a:t>
                      </a:r>
                      <a:endParaRPr lang="it-IT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 dirty="0">
                          <a:effectLst/>
                        </a:rPr>
                        <a:t>61613,45</a:t>
                      </a:r>
                      <a:endParaRPr lang="it-IT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50094659"/>
                  </a:ext>
                </a:extLst>
              </a:tr>
            </a:tbl>
          </a:graphicData>
        </a:graphic>
      </p:graphicFrame>
      <p:sp>
        <p:nvSpPr>
          <p:cNvPr id="11" name="Ovale 10">
            <a:extLst>
              <a:ext uri="{FF2B5EF4-FFF2-40B4-BE49-F238E27FC236}">
                <a16:creationId xmlns:a16="http://schemas.microsoft.com/office/drawing/2014/main" id="{119938D7-FCE4-FF1E-57E4-ED18287FF5A9}"/>
              </a:ext>
            </a:extLst>
          </p:cNvPr>
          <p:cNvSpPr/>
          <p:nvPr/>
        </p:nvSpPr>
        <p:spPr>
          <a:xfrm>
            <a:off x="7940351" y="1707502"/>
            <a:ext cx="933061" cy="186612"/>
          </a:xfrm>
          <a:prstGeom prst="ellipse">
            <a:avLst/>
          </a:prstGeom>
          <a:noFill/>
          <a:ln w="222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F1A46BA5-BA85-CDE7-528A-50A1E5319776}"/>
              </a:ext>
            </a:extLst>
          </p:cNvPr>
          <p:cNvSpPr/>
          <p:nvPr/>
        </p:nvSpPr>
        <p:spPr>
          <a:xfrm>
            <a:off x="8873411" y="3512967"/>
            <a:ext cx="1231641" cy="349899"/>
          </a:xfrm>
          <a:prstGeom prst="ellipse">
            <a:avLst/>
          </a:prstGeom>
          <a:noFill/>
          <a:ln w="222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5C7A0E45-9842-0616-412F-E63D778104C0}"/>
              </a:ext>
            </a:extLst>
          </p:cNvPr>
          <p:cNvSpPr/>
          <p:nvPr/>
        </p:nvSpPr>
        <p:spPr>
          <a:xfrm>
            <a:off x="8098971" y="3219062"/>
            <a:ext cx="1642188" cy="186612"/>
          </a:xfrm>
          <a:prstGeom prst="ellipse">
            <a:avLst/>
          </a:prstGeom>
          <a:noFill/>
          <a:ln w="222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3F8CB74F-D7C9-FF8C-079E-CCBD70F4D405}"/>
              </a:ext>
            </a:extLst>
          </p:cNvPr>
          <p:cNvCxnSpPr>
            <a:cxnSpLocks/>
            <a:stCxn id="13" idx="7"/>
          </p:cNvCxnSpPr>
          <p:nvPr/>
        </p:nvCxnSpPr>
        <p:spPr>
          <a:xfrm flipV="1">
            <a:off x="9500666" y="2411964"/>
            <a:ext cx="1220207" cy="8344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70615AAB-02DA-865E-1224-EDE2166984C4}"/>
              </a:ext>
            </a:extLst>
          </p:cNvPr>
          <p:cNvSpPr txBox="1"/>
          <p:nvPr/>
        </p:nvSpPr>
        <p:spPr>
          <a:xfrm>
            <a:off x="10730204" y="2117454"/>
            <a:ext cx="9983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Service Mielina  poi per metà restituito ai Club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599D479C-C916-81AA-8ED9-05B18DB53050}"/>
              </a:ext>
            </a:extLst>
          </p:cNvPr>
          <p:cNvSpPr/>
          <p:nvPr/>
        </p:nvSpPr>
        <p:spPr>
          <a:xfrm>
            <a:off x="8994559" y="6418254"/>
            <a:ext cx="768321" cy="26078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847BB3-51A1-4EEC-7842-E9165E0BD351}"/>
              </a:ext>
            </a:extLst>
          </p:cNvPr>
          <p:cNvSpPr txBox="1"/>
          <p:nvPr/>
        </p:nvSpPr>
        <p:spPr>
          <a:xfrm>
            <a:off x="10440827" y="4232218"/>
            <a:ext cx="15771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Fatt. 05 del 14,01,2020 BAFA Bandiere -  Stendardo per Charter Udine -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869,25</a:t>
            </a:r>
            <a:r>
              <a:rPr lang="it-IT" sz="800" dirty="0"/>
              <a:t> 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44323D55-FB2C-1ACD-ADF5-8CE606D5FE31}"/>
              </a:ext>
            </a:extLst>
          </p:cNvPr>
          <p:cNvCxnSpPr>
            <a:endCxn id="4" idx="1"/>
          </p:cNvCxnSpPr>
          <p:nvPr/>
        </p:nvCxnSpPr>
        <p:spPr>
          <a:xfrm>
            <a:off x="9672506" y="4462943"/>
            <a:ext cx="768321" cy="108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B5DCCDC2-736F-6382-4667-1F76E40E07EC}"/>
              </a:ext>
            </a:extLst>
          </p:cNvPr>
          <p:cNvCxnSpPr/>
          <p:nvPr/>
        </p:nvCxnSpPr>
        <p:spPr>
          <a:xfrm>
            <a:off x="9672506" y="2197916"/>
            <a:ext cx="768321" cy="2189526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magine 8">
            <a:extLst>
              <a:ext uri="{FF2B5EF4-FFF2-40B4-BE49-F238E27FC236}">
                <a16:creationId xmlns:a16="http://schemas.microsoft.com/office/drawing/2014/main" id="{6F17E0F8-AA8F-EBF0-4E48-C1662D0046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231" y="223377"/>
            <a:ext cx="1841215" cy="839718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165EDEA-AFE3-3D37-822E-5C5EC76A730D}"/>
              </a:ext>
            </a:extLst>
          </p:cNvPr>
          <p:cNvSpPr txBox="1"/>
          <p:nvPr/>
        </p:nvSpPr>
        <p:spPr>
          <a:xfrm>
            <a:off x="709127" y="2197916"/>
            <a:ext cx="1464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…un po’ di storia ….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6E63649-AE0C-093E-321A-FC32A6B14580}"/>
              </a:ext>
            </a:extLst>
          </p:cNvPr>
          <p:cNvSpPr txBox="1"/>
          <p:nvPr/>
        </p:nvSpPr>
        <p:spPr>
          <a:xfrm>
            <a:off x="9672506" y="2117454"/>
            <a:ext cx="628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solidFill>
                  <a:srgbClr val="00B0F0"/>
                </a:solidFill>
              </a:rPr>
              <a:t>NESSUN INTROITO</a:t>
            </a:r>
          </a:p>
        </p:txBody>
      </p:sp>
    </p:spTree>
    <p:extLst>
      <p:ext uri="{BB962C8B-B14F-4D97-AF65-F5344CB8AC3E}">
        <p14:creationId xmlns:p14="http://schemas.microsoft.com/office/powerpoint/2010/main" val="3468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F5C0AE-0E44-CACC-7A99-1ADA46B4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5812" y="530988"/>
            <a:ext cx="2692567" cy="349899"/>
          </a:xfrm>
        </p:spPr>
        <p:txBody>
          <a:bodyPr>
            <a:normAutofit/>
          </a:bodyPr>
          <a:lstStyle/>
          <a:p>
            <a:r>
              <a:rPr lang="it-IT" sz="1200" dirty="0"/>
              <a:t>Correva l’esercizio 2020- 2021 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6F4FD4AF-8FDD-2DE6-F5DD-FDE2AC44A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814754"/>
              </p:ext>
            </p:extLst>
          </p:nvPr>
        </p:nvGraphicFramePr>
        <p:xfrm>
          <a:off x="3953069" y="1063673"/>
          <a:ext cx="4808376" cy="5523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5152">
                  <a:extLst>
                    <a:ext uri="{9D8B030D-6E8A-4147-A177-3AD203B41FA5}">
                      <a16:colId xmlns:a16="http://schemas.microsoft.com/office/drawing/2014/main" val="2000696513"/>
                    </a:ext>
                  </a:extLst>
                </a:gridCol>
                <a:gridCol w="2239347">
                  <a:extLst>
                    <a:ext uri="{9D8B030D-6E8A-4147-A177-3AD203B41FA5}">
                      <a16:colId xmlns:a16="http://schemas.microsoft.com/office/drawing/2014/main" val="615317250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val="287423203"/>
                    </a:ext>
                  </a:extLst>
                </a:gridCol>
                <a:gridCol w="880188">
                  <a:extLst>
                    <a:ext uri="{9D8B030D-6E8A-4147-A177-3AD203B41FA5}">
                      <a16:colId xmlns:a16="http://schemas.microsoft.com/office/drawing/2014/main" val="3645722199"/>
                    </a:ext>
                  </a:extLst>
                </a:gridCol>
              </a:tblGrid>
              <a:tr h="137487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8522273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DESCRIZIONE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(Tutto)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7840045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1730503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Dati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85167264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CONTO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DESCRIZIONE _1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Somma - ENTRATE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Somma - USCITE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2394849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Disponibilità inizio Anno Sociale 2020/2021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52616,45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0081996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Quote Anno Sociale 2020/2021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b="1" u="none" strike="noStrike" dirty="0">
                          <a:effectLst/>
                        </a:rPr>
                        <a:t>26920</a:t>
                      </a:r>
                      <a:endParaRPr lang="it-IT" sz="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5764595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Quote Anni Sociali Precedenti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7514989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Diverse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285,31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7856326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Recupero da nuovi Club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b="1" u="none" strike="noStrike" dirty="0">
                          <a:effectLst/>
                        </a:rPr>
                        <a:t>0</a:t>
                      </a:r>
                      <a:endParaRPr lang="it-IT" sz="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467303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Competenze su c/c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4,22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1525008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Diverse anni precedenti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8087328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E09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Entrate da boutique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1717,39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8179053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E10 da definire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497988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E17 da definire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7923339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PRESIDENTE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859,72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718132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IRO Senior L.Colombo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38580340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IRO Young Antonello M. Giacobazzi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416066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SEGRETERIA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306,41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239492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PER MANCATE PARTECIPAZIONI (giro c/)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4817049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ONERI BANCARI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385,5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3580864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CANCELLERIA E CORRISPONDENZA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6395827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U09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EDITORIA: PUBBLIC PERIODICHE - GIORNALINO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4567919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ANNUARIO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378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1291180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SVILUPPO NUOVI CLUB + CHARTER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1960,61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40258780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QUOTE A CLUB 41 INTERNATIONAL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8604122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OMAGGI OSPITI E RELATORI - GADGET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285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45242176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PER MATERIALI DIVERSI COM. NAZ.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8662642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U16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RIUNIONI COMITATO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126,15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8843224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IMPREVISTI - DIVERSI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663,68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4089958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U19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CONTRIBUTO A CLUB LOCALI PER HYM E AGM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4998017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COSTI PER MANUTENZIONE E AGG.TO SITO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61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2481048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U21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RIMBORSI CONSIGLIERE NAZIONALE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9440220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Oneri per Young Ambassador Program (YAP)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69396434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U23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Oneri for support Education Program </a:t>
                      </a:r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3024034"/>
                  </a:ext>
                </a:extLst>
              </a:tr>
              <a:tr h="145574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U24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Partecipazione alla Festa delle Regioni francesi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3561595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U25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ACQUISTI BOUTIQUE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3846,38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3844925"/>
                  </a:ext>
                </a:extLst>
              </a:tr>
              <a:tr h="145574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U27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Fondo SERVICE – Borse di Studio e Ricerca -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>
                          <a:effectLst/>
                        </a:rPr>
                        <a:t>10659,12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0117801"/>
                  </a:ext>
                </a:extLst>
              </a:tr>
              <a:tr h="137487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U30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FONDO AMICIZIA ASSISTENZA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 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5000</a:t>
                      </a:r>
                      <a:endParaRPr lang="it-IT" sz="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0814733"/>
                  </a:ext>
                </a:extLst>
              </a:tr>
              <a:tr h="145574"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(vuoto)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600" u="none" strike="noStrike">
                          <a:effectLst/>
                        </a:rPr>
                        <a:t>#N/D</a:t>
                      </a:r>
                      <a:endParaRPr lang="it-IT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u="none" strike="noStrike" dirty="0">
                          <a:effectLst/>
                        </a:rPr>
                        <a:t>28926,92</a:t>
                      </a:r>
                      <a:endParaRPr lang="it-IT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24531,57</a:t>
                      </a:r>
                      <a:endParaRPr lang="it-IT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1701510"/>
                  </a:ext>
                </a:extLst>
              </a:tr>
            </a:tbl>
          </a:graphicData>
        </a:graphic>
      </p:graphicFrame>
      <p:sp>
        <p:nvSpPr>
          <p:cNvPr id="5" name="Ovale 4">
            <a:extLst>
              <a:ext uri="{FF2B5EF4-FFF2-40B4-BE49-F238E27FC236}">
                <a16:creationId xmlns:a16="http://schemas.microsoft.com/office/drawing/2014/main" id="{B2A8F1C5-8647-784F-81E3-ABFCBD605D0D}"/>
              </a:ext>
            </a:extLst>
          </p:cNvPr>
          <p:cNvSpPr/>
          <p:nvPr/>
        </p:nvSpPr>
        <p:spPr>
          <a:xfrm>
            <a:off x="7483150" y="1884784"/>
            <a:ext cx="559837" cy="167951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EA3150F7-A42F-F656-1DDC-4C4FA7D9DEB4}"/>
              </a:ext>
            </a:extLst>
          </p:cNvPr>
          <p:cNvCxnSpPr>
            <a:cxnSpLocks/>
            <a:stCxn id="5" idx="6"/>
          </p:cNvCxnSpPr>
          <p:nvPr/>
        </p:nvCxnSpPr>
        <p:spPr>
          <a:xfrm flipV="1">
            <a:off x="8042987" y="1337702"/>
            <a:ext cx="2276671" cy="6310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9F354AB-AE62-C040-174E-E5B832050B24}"/>
              </a:ext>
            </a:extLst>
          </p:cNvPr>
          <p:cNvSpPr txBox="1"/>
          <p:nvPr/>
        </p:nvSpPr>
        <p:spPr>
          <a:xfrm>
            <a:off x="10450286" y="1250302"/>
            <a:ext cx="1278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Tempo di Covid : ridotta la quota a carico dei soci a 40 euro </a:t>
            </a: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2D34F967-F2F1-7668-728D-A7B7A2F0911C}"/>
              </a:ext>
            </a:extLst>
          </p:cNvPr>
          <p:cNvCxnSpPr>
            <a:cxnSpLocks/>
          </p:cNvCxnSpPr>
          <p:nvPr/>
        </p:nvCxnSpPr>
        <p:spPr>
          <a:xfrm flipV="1">
            <a:off x="8850385" y="1530220"/>
            <a:ext cx="1469273" cy="169115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F03D1020-04C3-6866-A726-19DD5198EA74}"/>
              </a:ext>
            </a:extLst>
          </p:cNvPr>
          <p:cNvCxnSpPr>
            <a:cxnSpLocks/>
          </p:cNvCxnSpPr>
          <p:nvPr/>
        </p:nvCxnSpPr>
        <p:spPr>
          <a:xfrm flipV="1">
            <a:off x="8761445" y="1735494"/>
            <a:ext cx="1558213" cy="378480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e 16">
            <a:extLst>
              <a:ext uri="{FF2B5EF4-FFF2-40B4-BE49-F238E27FC236}">
                <a16:creationId xmlns:a16="http://schemas.microsoft.com/office/drawing/2014/main" id="{9C9A0B2B-5394-30C0-E085-B5C5415B9A85}"/>
              </a:ext>
            </a:extLst>
          </p:cNvPr>
          <p:cNvSpPr/>
          <p:nvPr/>
        </p:nvSpPr>
        <p:spPr>
          <a:xfrm>
            <a:off x="7229235" y="6407178"/>
            <a:ext cx="1884783" cy="276495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5E672519-7E8A-480E-53BA-1DAC958869DA}"/>
              </a:ext>
            </a:extLst>
          </p:cNvPr>
          <p:cNvCxnSpPr/>
          <p:nvPr/>
        </p:nvCxnSpPr>
        <p:spPr>
          <a:xfrm>
            <a:off x="8761445" y="4450702"/>
            <a:ext cx="1800808" cy="45720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758FE09B-B54E-2B0A-E171-0EAC4A805EC4}"/>
              </a:ext>
            </a:extLst>
          </p:cNvPr>
          <p:cNvCxnSpPr>
            <a:cxnSpLocks/>
          </p:cNvCxnSpPr>
          <p:nvPr/>
        </p:nvCxnSpPr>
        <p:spPr>
          <a:xfrm>
            <a:off x="8850385" y="2407298"/>
            <a:ext cx="1711868" cy="2341984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D982B6D-186B-9900-260A-B77B816D740D}"/>
              </a:ext>
            </a:extLst>
          </p:cNvPr>
          <p:cNvSpPr txBox="1"/>
          <p:nvPr/>
        </p:nvSpPr>
        <p:spPr>
          <a:xfrm>
            <a:off x="10674220" y="4450702"/>
            <a:ext cx="1054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saldo </a:t>
            </a:r>
            <a:r>
              <a:rPr lang="it-IT" sz="800" b="0" i="0" u="none" strike="noStrike" dirty="0" err="1">
                <a:effectLst/>
                <a:latin typeface="Arial" panose="020B0604020202020204" pitchFamily="34" charset="0"/>
              </a:rPr>
              <a:t>ord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. 1209 del 24,09,2020 BAFA Bandiere – stendardo Monte  Vettore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887,55</a:t>
            </a:r>
          </a:p>
          <a:p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Fattura n. 967 del 25/06/2021 </a:t>
            </a:r>
            <a:r>
              <a:rPr lang="it-IT" sz="800" b="0" i="0" u="none" strike="noStrike" dirty="0" err="1">
                <a:effectLst/>
                <a:latin typeface="Arial" panose="020B0604020202020204" pitchFamily="34" charset="0"/>
              </a:rPr>
              <a:t>Bafa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 bandiere per stendardo EMPOLI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 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Arial" panose="020B0604020202020204" pitchFamily="34" charset="0"/>
              </a:rPr>
              <a:t>922,32</a:t>
            </a:r>
            <a:r>
              <a:rPr lang="it-IT" sz="800" dirty="0"/>
              <a:t> </a:t>
            </a:r>
          </a:p>
          <a:p>
            <a:endParaRPr lang="it-IT" sz="8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lang="it-IT" sz="800" dirty="0"/>
              <a:t> 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9D74F6E0-52A6-FFFF-BB6F-F963939AF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0551" y="273570"/>
            <a:ext cx="1841215" cy="839718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A5E9AE8-3758-8AEB-C834-DE617913835D}"/>
              </a:ext>
            </a:extLst>
          </p:cNvPr>
          <p:cNvSpPr txBox="1"/>
          <p:nvPr/>
        </p:nvSpPr>
        <p:spPr>
          <a:xfrm>
            <a:off x="774441" y="2202024"/>
            <a:ext cx="1097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Covid : … si rallenta…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C70A0EE-0D38-FC43-A5D4-DD94E6F80B23}"/>
              </a:ext>
            </a:extLst>
          </p:cNvPr>
          <p:cNvSpPr txBox="1"/>
          <p:nvPr/>
        </p:nvSpPr>
        <p:spPr>
          <a:xfrm>
            <a:off x="8836753" y="2228052"/>
            <a:ext cx="628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solidFill>
                  <a:srgbClr val="00B0F0"/>
                </a:solidFill>
              </a:rPr>
              <a:t>NESSUN INTROITO</a:t>
            </a:r>
          </a:p>
        </p:txBody>
      </p:sp>
    </p:spTree>
    <p:extLst>
      <p:ext uri="{BB962C8B-B14F-4D97-AF65-F5344CB8AC3E}">
        <p14:creationId xmlns:p14="http://schemas.microsoft.com/office/powerpoint/2010/main" val="2190421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F5C0AE-0E44-CACC-7A99-1ADA46B4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534" y="657804"/>
            <a:ext cx="2664575" cy="349899"/>
          </a:xfrm>
        </p:spPr>
        <p:txBody>
          <a:bodyPr>
            <a:normAutofit/>
          </a:bodyPr>
          <a:lstStyle/>
          <a:p>
            <a:r>
              <a:rPr lang="it-IT" sz="1200" dirty="0"/>
              <a:t>Correva l’esercizio 2021- 2022 </a:t>
            </a:r>
          </a:p>
        </p:txBody>
      </p:sp>
      <p:graphicFrame>
        <p:nvGraphicFramePr>
          <p:cNvPr id="9" name="Segnaposto contenuto 8">
            <a:extLst>
              <a:ext uri="{FF2B5EF4-FFF2-40B4-BE49-F238E27FC236}">
                <a16:creationId xmlns:a16="http://schemas.microsoft.com/office/drawing/2014/main" id="{B8178A2A-E133-3F8D-E567-77D5732912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99579"/>
              </p:ext>
            </p:extLst>
          </p:nvPr>
        </p:nvGraphicFramePr>
        <p:xfrm>
          <a:off x="3778899" y="1101011"/>
          <a:ext cx="5103846" cy="55826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216">
                  <a:extLst>
                    <a:ext uri="{9D8B030D-6E8A-4147-A177-3AD203B41FA5}">
                      <a16:colId xmlns:a16="http://schemas.microsoft.com/office/drawing/2014/main" val="1977477637"/>
                    </a:ext>
                  </a:extLst>
                </a:gridCol>
                <a:gridCol w="2510663">
                  <a:extLst>
                    <a:ext uri="{9D8B030D-6E8A-4147-A177-3AD203B41FA5}">
                      <a16:colId xmlns:a16="http://schemas.microsoft.com/office/drawing/2014/main" val="627701103"/>
                    </a:ext>
                  </a:extLst>
                </a:gridCol>
                <a:gridCol w="940248">
                  <a:extLst>
                    <a:ext uri="{9D8B030D-6E8A-4147-A177-3AD203B41FA5}">
                      <a16:colId xmlns:a16="http://schemas.microsoft.com/office/drawing/2014/main" val="575743202"/>
                    </a:ext>
                  </a:extLst>
                </a:gridCol>
                <a:gridCol w="832719">
                  <a:extLst>
                    <a:ext uri="{9D8B030D-6E8A-4147-A177-3AD203B41FA5}">
                      <a16:colId xmlns:a16="http://schemas.microsoft.com/office/drawing/2014/main" val="3141095865"/>
                    </a:ext>
                  </a:extLst>
                </a:gridCol>
              </a:tblGrid>
              <a:tr h="139084"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4869149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Dati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6696215"/>
                  </a:ext>
                </a:extLst>
              </a:tr>
              <a:tr h="278169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CONTO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DESCRIZIONE _1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Somma - ENTRATE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Somma - USCITE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520263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Disponibilità inizio Anno Sociale 2021/2022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57011,8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8557140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Anno Sociale 2021/2022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52340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636766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Anni Sociali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-240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50858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304508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Recupero da nuovi Club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5453729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Competenze su c/c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3,75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8829175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 anni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1496499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da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1153,54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404295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E10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Service Club 41 Italia per il Popolo Ucraino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5700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194763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E17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E17 da definire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6173870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PRESIDENTE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5980,6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03333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IRO Senior 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5576,86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4393798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IRO Young 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2146,5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9305689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SEGRETERIA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46231352"/>
                  </a:ext>
                </a:extLst>
              </a:tr>
              <a:tr h="278169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PER MANCATE PARTECIPAZIONI (giro c/)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1476672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BANCARI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407,52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6519612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CANCELLERIA E CORRISPONDENZA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56894032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EDITORIA: PUBBLIC PERIODICHE - GIORNALINO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02180454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ANNUARIO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192,5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08527848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SVILUPPO NUOVI CLUB + CHARTER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effectLst/>
                        </a:rPr>
                        <a:t>1073,6</a:t>
                      </a:r>
                      <a:endParaRPr lang="it-IT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910781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QUOTE A CLUB 41 INTERNATIONAL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3580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59272200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OMAGGI OSPITI E RELATORI - GADGET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591325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MATERIALI DIVERSI COM. NAZ.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988191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RIUNIONI COMITATO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170,7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85443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IMPREVISTI - DIVERSI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152,3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86133725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CONTRIBUTO A CLUB LOCALI PER HYM E AGM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7875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6289870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MANUTENZIONE E AGG.TO SITO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1073,6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42429011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CONSIGLIERE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3535833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per Young Ambassador Program (YAP)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570,96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6829644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Oneri for support Education Program 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22431245"/>
                  </a:ext>
                </a:extLst>
              </a:tr>
              <a:tr h="145517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Partecipazione alla Festa delle Regioni francesi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7373190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ACQUISTI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2524,83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5816597"/>
                  </a:ext>
                </a:extLst>
              </a:tr>
              <a:tr h="145517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SERVICE – Borse di Studio e Ricerca -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18425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9331688"/>
                  </a:ext>
                </a:extLst>
              </a:tr>
              <a:tr h="13908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U30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AMICIZIA ASSISTENZA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5000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5908604"/>
                  </a:ext>
                </a:extLst>
              </a:tr>
              <a:tr h="145517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(vuoto)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#N/D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58957,29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effectLst/>
                        </a:rPr>
                        <a:t>54749,97</a:t>
                      </a:r>
                      <a:endParaRPr lang="it-IT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7654691"/>
                  </a:ext>
                </a:extLst>
              </a:tr>
            </a:tbl>
          </a:graphicData>
        </a:graphic>
      </p:graphicFrame>
      <p:sp>
        <p:nvSpPr>
          <p:cNvPr id="10" name="Ovale 9">
            <a:extLst>
              <a:ext uri="{FF2B5EF4-FFF2-40B4-BE49-F238E27FC236}">
                <a16:creationId xmlns:a16="http://schemas.microsoft.com/office/drawing/2014/main" id="{B47CD56F-DE07-EF1E-27C9-6B8C34B358C4}"/>
              </a:ext>
            </a:extLst>
          </p:cNvPr>
          <p:cNvSpPr/>
          <p:nvPr/>
        </p:nvSpPr>
        <p:spPr>
          <a:xfrm>
            <a:off x="7464490" y="6522101"/>
            <a:ext cx="1604865" cy="177281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3C43BC47-A313-FB96-57FF-C5DF13FAA57B}"/>
              </a:ext>
            </a:extLst>
          </p:cNvPr>
          <p:cNvCxnSpPr/>
          <p:nvPr/>
        </p:nvCxnSpPr>
        <p:spPr>
          <a:xfrm flipV="1">
            <a:off x="8882745" y="2248678"/>
            <a:ext cx="1460924" cy="10263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39436FE-8843-1300-C0D2-DBB95DBDC730}"/>
              </a:ext>
            </a:extLst>
          </p:cNvPr>
          <p:cNvSpPr txBox="1"/>
          <p:nvPr/>
        </p:nvSpPr>
        <p:spPr>
          <a:xfrm>
            <a:off x="10459616" y="1950098"/>
            <a:ext cx="1203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Si riparte Post Covid  ma non vale ancora per YAP</a:t>
            </a:r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58699C40-3B06-1908-E902-5D74AE95CF18}"/>
              </a:ext>
            </a:extLst>
          </p:cNvPr>
          <p:cNvCxnSpPr/>
          <p:nvPr/>
        </p:nvCxnSpPr>
        <p:spPr>
          <a:xfrm flipV="1">
            <a:off x="9004041" y="2472612"/>
            <a:ext cx="1339628" cy="331236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3FAC0A29-F7D6-3CF2-F510-C4C4F602CE50}"/>
              </a:ext>
            </a:extLst>
          </p:cNvPr>
          <p:cNvCxnSpPr/>
          <p:nvPr/>
        </p:nvCxnSpPr>
        <p:spPr>
          <a:xfrm flipV="1">
            <a:off x="8882745" y="5346441"/>
            <a:ext cx="1324945" cy="9890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2DC87B0-A45F-3D2A-AC63-C49D427999AF}"/>
              </a:ext>
            </a:extLst>
          </p:cNvPr>
          <p:cNvSpPr txBox="1"/>
          <p:nvPr/>
        </p:nvSpPr>
        <p:spPr>
          <a:xfrm>
            <a:off x="10207690" y="5066522"/>
            <a:ext cx="15582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Si da lustro ai Service : Pacchi famiglia , </a:t>
            </a:r>
            <a:r>
              <a:rPr lang="it-IT" sz="1000" dirty="0" err="1"/>
              <a:t>Obermun</a:t>
            </a:r>
            <a:r>
              <a:rPr lang="it-IT" sz="1000" dirty="0"/>
              <a:t> TS, Ucraina </a:t>
            </a:r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1335A22C-8197-8EA1-06EA-5777CE8B914B}"/>
              </a:ext>
            </a:extLst>
          </p:cNvPr>
          <p:cNvSpPr/>
          <p:nvPr/>
        </p:nvSpPr>
        <p:spPr>
          <a:xfrm>
            <a:off x="7576457" y="1810139"/>
            <a:ext cx="653143" cy="139959"/>
          </a:xfrm>
          <a:prstGeom prst="ellipse">
            <a:avLst/>
          </a:prstGeom>
          <a:noFill/>
          <a:ln w="222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91B409F2-3C7F-3377-56AA-C524D926BB9C}"/>
              </a:ext>
            </a:extLst>
          </p:cNvPr>
          <p:cNvCxnSpPr/>
          <p:nvPr/>
        </p:nvCxnSpPr>
        <p:spPr>
          <a:xfrm>
            <a:off x="9004041" y="4516016"/>
            <a:ext cx="1632857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39FDAA3C-2731-A154-EC8B-669A0AAA74A0}"/>
              </a:ext>
            </a:extLst>
          </p:cNvPr>
          <p:cNvCxnSpPr/>
          <p:nvPr/>
        </p:nvCxnSpPr>
        <p:spPr>
          <a:xfrm>
            <a:off x="9004041" y="2323322"/>
            <a:ext cx="1539551" cy="2099388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7089AA2-B1AA-9B25-3FB3-A0D7A3DE2D8F}"/>
              </a:ext>
            </a:extLst>
          </p:cNvPr>
          <p:cNvSpPr txBox="1"/>
          <p:nvPr/>
        </p:nvSpPr>
        <p:spPr>
          <a:xfrm>
            <a:off x="10622217" y="3961447"/>
            <a:ext cx="10263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0" i="0" u="none" strike="noStrike">
                <a:effectLst/>
                <a:latin typeface="Arial" panose="020B0604020202020204" pitchFamily="34" charset="0"/>
              </a:rPr>
              <a:t>Acquisto da Bafa bandiere Ordine n. 58 del 28/01/2022 Stendardo per Club Marcuzzo</a:t>
            </a:r>
            <a:r>
              <a:rPr lang="it-IT" sz="800"/>
              <a:t> </a:t>
            </a:r>
            <a:r>
              <a:rPr lang="it-IT" sz="800" b="0" i="0" u="none" strike="noStrike">
                <a:effectLst/>
                <a:latin typeface="Arial" panose="020B0604020202020204" pitchFamily="34" charset="0"/>
              </a:rPr>
              <a:t> </a:t>
            </a:r>
            <a:r>
              <a:rPr lang="it-IT" sz="800"/>
              <a:t> </a:t>
            </a:r>
            <a:r>
              <a:rPr lang="it-IT" sz="800" b="0" i="0" u="none" strike="noStrike">
                <a:effectLst/>
                <a:latin typeface="Arial" panose="020B0604020202020204" pitchFamily="34" charset="0"/>
              </a:rPr>
              <a:t>922,32</a:t>
            </a:r>
            <a:r>
              <a:rPr lang="it-IT" sz="800"/>
              <a:t> </a:t>
            </a:r>
            <a:endParaRPr lang="it-IT" sz="8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01F4D12-7CCC-5B22-8A06-8AD9071C2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2984" y="237945"/>
            <a:ext cx="1841215" cy="839718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C42AE95-8E0C-BF8F-5E4E-CFEAC8791BAD}"/>
              </a:ext>
            </a:extLst>
          </p:cNvPr>
          <p:cNvSpPr txBox="1"/>
          <p:nvPr/>
        </p:nvSpPr>
        <p:spPr>
          <a:xfrm>
            <a:off x="578498" y="2248678"/>
            <a:ext cx="17394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Si riparte…ma con attenzione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FA37363-E9FE-4490-0F08-92C24E1968AD}"/>
              </a:ext>
            </a:extLst>
          </p:cNvPr>
          <p:cNvSpPr txBox="1"/>
          <p:nvPr/>
        </p:nvSpPr>
        <p:spPr>
          <a:xfrm>
            <a:off x="9069355" y="2225330"/>
            <a:ext cx="628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solidFill>
                  <a:srgbClr val="00B0F0"/>
                </a:solidFill>
              </a:rPr>
              <a:t>NESSUN INTROITO</a:t>
            </a:r>
          </a:p>
        </p:txBody>
      </p:sp>
    </p:spTree>
    <p:extLst>
      <p:ext uri="{BB962C8B-B14F-4D97-AF65-F5344CB8AC3E}">
        <p14:creationId xmlns:p14="http://schemas.microsoft.com/office/powerpoint/2010/main" val="370021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F5C0AE-0E44-CACC-7A99-1ADA46B4D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051" y="592491"/>
            <a:ext cx="2701898" cy="349899"/>
          </a:xfrm>
        </p:spPr>
        <p:txBody>
          <a:bodyPr>
            <a:normAutofit/>
          </a:bodyPr>
          <a:lstStyle/>
          <a:p>
            <a:r>
              <a:rPr lang="it-IT" sz="1200" dirty="0"/>
              <a:t>Correva l’esercizio 2022- 2023 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DD3A2FF-9A89-1728-9B83-23DD2F97C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900305"/>
              </p:ext>
            </p:extLst>
          </p:nvPr>
        </p:nvGraphicFramePr>
        <p:xfrm>
          <a:off x="3181739" y="998375"/>
          <a:ext cx="5022529" cy="5663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7148">
                  <a:extLst>
                    <a:ext uri="{9D8B030D-6E8A-4147-A177-3AD203B41FA5}">
                      <a16:colId xmlns:a16="http://schemas.microsoft.com/office/drawing/2014/main" val="86386635"/>
                    </a:ext>
                  </a:extLst>
                </a:gridCol>
                <a:gridCol w="2470661">
                  <a:extLst>
                    <a:ext uri="{9D8B030D-6E8A-4147-A177-3AD203B41FA5}">
                      <a16:colId xmlns:a16="http://schemas.microsoft.com/office/drawing/2014/main" val="2002285608"/>
                    </a:ext>
                  </a:extLst>
                </a:gridCol>
                <a:gridCol w="925268">
                  <a:extLst>
                    <a:ext uri="{9D8B030D-6E8A-4147-A177-3AD203B41FA5}">
                      <a16:colId xmlns:a16="http://schemas.microsoft.com/office/drawing/2014/main" val="1749643546"/>
                    </a:ext>
                  </a:extLst>
                </a:gridCol>
                <a:gridCol w="819452">
                  <a:extLst>
                    <a:ext uri="{9D8B030D-6E8A-4147-A177-3AD203B41FA5}">
                      <a16:colId xmlns:a16="http://schemas.microsoft.com/office/drawing/2014/main" val="1820465477"/>
                    </a:ext>
                  </a:extLst>
                </a:gridCol>
              </a:tblGrid>
              <a:tr h="137828"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3497120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Dati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4873164"/>
                  </a:ext>
                </a:extLst>
              </a:tr>
              <a:tr h="27565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CONTO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DESCRIZIONE _1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Somma - ENTRATE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Somma - USCITE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6080236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Disponibilità inizio Anno Sociale 2022/2023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61219,12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3190246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Anno Sociale 2022/2023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56150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12108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Anni Sociali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2130797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Recupero da nuovi Club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2290639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Competenze su c/c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150,85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6422268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 anni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4565037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E09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da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2936,59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512897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E10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Service Club 41 Italia per il Popolo Ucraino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5856939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E17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 (solitamente rimborsi da soci)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73503612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PRESIDENTE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9118,75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1008226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IRO Senior 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4513,47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7395623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IRO Young 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5999,68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6709890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SEGRETERIA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4873"/>
                  </a:ext>
                </a:extLst>
              </a:tr>
              <a:tr h="27565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PER MANCATE PARTECIPAZIONI (giro c/)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39803937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BANCARI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529,62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966896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CANCELLERIA E CORRISPONDENZA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9361957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U09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EDITORIA: PUBBLIC PERIODICHE - GIORNALINO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339697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ANNUARIO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3000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9390671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SVILUPPO NUOVI CLUB + CHARTER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109,8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3849047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QUOTE A CLUB 41 INTERNATIONAL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920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1109799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OMAGGI OSPITI E RELATORI - GADGET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3640,5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394110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MATERIALI DIVERSI COM. NAZ.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122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79448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RIUNIONI COMITATO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1849,19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4277668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IMPREVISTI - DIVERSI (anticipazioni per soci)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300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0047682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U19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CONTRIBUTO A CLUB LOCALI PER HYM E AGM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4720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9647565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MANUTENZIONE E AGG.TO SITO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595,36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0919246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CONSIGLIERE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999,6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2018125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U22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per Young Ambassador Program (YAP)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5025,6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9108994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Oneri for support Education Program 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3607415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Partecipazione alla Festa delle Regioni francesi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1627,5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2947229"/>
                  </a:ext>
                </a:extLst>
              </a:tr>
              <a:tr h="144202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ACQUISTI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9990,61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8306551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U27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SERVICE – Borse di Studio e Ricerca -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12495,75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23565432"/>
                  </a:ext>
                </a:extLst>
              </a:tr>
              <a:tr h="27565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U28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service esercizio precedente somme vincolate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5700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3717053"/>
                  </a:ext>
                </a:extLst>
              </a:tr>
              <a:tr h="137828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U30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AMICIZIA ASSISTENZA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5000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8103023"/>
                  </a:ext>
                </a:extLst>
              </a:tr>
              <a:tr h="144202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vuoto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-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effectLst/>
                        </a:rPr>
                        <a:t>59537,44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effectLst/>
                        </a:rPr>
                        <a:t>76257,43</a:t>
                      </a:r>
                      <a:endParaRPr lang="it-IT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72480869"/>
                  </a:ext>
                </a:extLst>
              </a:tr>
            </a:tbl>
          </a:graphicData>
        </a:graphic>
      </p:graphicFrame>
      <p:sp>
        <p:nvSpPr>
          <p:cNvPr id="6" name="Ovale 5">
            <a:extLst>
              <a:ext uri="{FF2B5EF4-FFF2-40B4-BE49-F238E27FC236}">
                <a16:creationId xmlns:a16="http://schemas.microsoft.com/office/drawing/2014/main" id="{8C4F73E7-A827-DF8D-F71D-A0A85E357766}"/>
              </a:ext>
            </a:extLst>
          </p:cNvPr>
          <p:cNvSpPr/>
          <p:nvPr/>
        </p:nvSpPr>
        <p:spPr>
          <a:xfrm>
            <a:off x="6820678" y="6512769"/>
            <a:ext cx="1623526" cy="27058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6DC5FE3A-B6A7-DF14-4C01-35B3B0F7951A}"/>
              </a:ext>
            </a:extLst>
          </p:cNvPr>
          <p:cNvCxnSpPr/>
          <p:nvPr/>
        </p:nvCxnSpPr>
        <p:spPr>
          <a:xfrm flipV="1">
            <a:off x="8369559" y="1847461"/>
            <a:ext cx="1974110" cy="111034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88173899-3CF8-3D74-41B3-201E27D092E5}"/>
              </a:ext>
            </a:extLst>
          </p:cNvPr>
          <p:cNvCxnSpPr/>
          <p:nvPr/>
        </p:nvCxnSpPr>
        <p:spPr>
          <a:xfrm flipV="1">
            <a:off x="8276253" y="2024743"/>
            <a:ext cx="2067416" cy="37415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3D0729A2-9CC5-F3D6-DEF8-D412D1B82242}"/>
              </a:ext>
            </a:extLst>
          </p:cNvPr>
          <p:cNvSpPr txBox="1"/>
          <p:nvPr/>
        </p:nvSpPr>
        <p:spPr>
          <a:xfrm>
            <a:off x="10415654" y="1642188"/>
            <a:ext cx="1443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 intensa attività degli IRO ..</a:t>
            </a:r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FD17CD20-D0BB-00F2-8E73-54DF7CE98774}"/>
              </a:ext>
            </a:extLst>
          </p:cNvPr>
          <p:cNvSpPr/>
          <p:nvPr/>
        </p:nvSpPr>
        <p:spPr>
          <a:xfrm>
            <a:off x="7641771" y="5959920"/>
            <a:ext cx="727788" cy="440879"/>
          </a:xfrm>
          <a:prstGeom prst="ellipse">
            <a:avLst/>
          </a:prstGeom>
          <a:noFill/>
          <a:ln w="222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5F0D607B-D5FD-0687-7B20-6E76205783CD}"/>
              </a:ext>
            </a:extLst>
          </p:cNvPr>
          <p:cNvCxnSpPr/>
          <p:nvPr/>
        </p:nvCxnSpPr>
        <p:spPr>
          <a:xfrm>
            <a:off x="8444204" y="6139543"/>
            <a:ext cx="95172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42A5C345-D9B7-FE00-0238-6441265C02A5}"/>
              </a:ext>
            </a:extLst>
          </p:cNvPr>
          <p:cNvSpPr txBox="1"/>
          <p:nvPr/>
        </p:nvSpPr>
        <p:spPr>
          <a:xfrm>
            <a:off x="9582539" y="5959920"/>
            <a:ext cx="1856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Continua l’attività’ di Service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A605C96-E323-1058-A3B1-32C117ABA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539" y="172632"/>
            <a:ext cx="1841215" cy="83971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3F9DF68D-233D-92A7-B150-D7A3BF668BEE}"/>
              </a:ext>
            </a:extLst>
          </p:cNvPr>
          <p:cNvSpPr txBox="1"/>
          <p:nvPr/>
        </p:nvSpPr>
        <p:spPr>
          <a:xfrm>
            <a:off x="653143" y="2202024"/>
            <a:ext cx="16328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… si recupera quanto accumulato anno precedente  …..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6BCAE11-1DFB-11B0-2D4E-3625D3401C6E}"/>
              </a:ext>
            </a:extLst>
          </p:cNvPr>
          <p:cNvSpPr txBox="1"/>
          <p:nvPr/>
        </p:nvSpPr>
        <p:spPr>
          <a:xfrm>
            <a:off x="8369559" y="1925025"/>
            <a:ext cx="628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solidFill>
                  <a:srgbClr val="00B0F0"/>
                </a:solidFill>
              </a:rPr>
              <a:t>NESSUN INTROITO</a:t>
            </a:r>
          </a:p>
        </p:txBody>
      </p:sp>
    </p:spTree>
    <p:extLst>
      <p:ext uri="{BB962C8B-B14F-4D97-AF65-F5344CB8AC3E}">
        <p14:creationId xmlns:p14="http://schemas.microsoft.com/office/powerpoint/2010/main" val="379295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7F5184-1B7A-8C67-2908-B6314202C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7091" y="219147"/>
            <a:ext cx="2875733" cy="420615"/>
          </a:xfrm>
        </p:spPr>
        <p:txBody>
          <a:bodyPr>
            <a:normAutofit fontScale="90000"/>
          </a:bodyPr>
          <a:lstStyle/>
          <a:p>
            <a:r>
              <a:rPr lang="it-IT" sz="1600" dirty="0"/>
              <a:t>Quote versate es 2023-2024 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22BE9848-A201-7953-2CC1-C38FFDCEE5FE}"/>
              </a:ext>
            </a:extLst>
          </p:cNvPr>
          <p:cNvSpPr/>
          <p:nvPr/>
        </p:nvSpPr>
        <p:spPr>
          <a:xfrm>
            <a:off x="6789764" y="6068861"/>
            <a:ext cx="951722" cy="21939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F44F599-6201-3127-B613-99677E26458C}"/>
              </a:ext>
            </a:extLst>
          </p:cNvPr>
          <p:cNvSpPr txBox="1"/>
          <p:nvPr/>
        </p:nvSpPr>
        <p:spPr>
          <a:xfrm>
            <a:off x="1063690" y="1987420"/>
            <a:ext cx="1390262" cy="2400657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/>
              <a:t>Manca Udine e Monte Vettore; Milano e pandori Trieste in viaggio;  Mantova ha versato 80 euro in piu’ che saranno riportati a nuovo esercizio</a:t>
            </a:r>
          </a:p>
          <a:p>
            <a:endParaRPr lang="it-IT" sz="1000" dirty="0"/>
          </a:p>
          <a:p>
            <a:r>
              <a:rPr lang="it-IT" sz="1000" dirty="0"/>
              <a:t>I club ex e in formazione nell’anno versano la quota entro la data dell’ A.G.M.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50773962-8FD1-CC8C-179D-01A9ED4610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9407" y="305940"/>
            <a:ext cx="1841215" cy="839718"/>
          </a:xfrm>
          <a:prstGeom prst="rect">
            <a:avLst/>
          </a:prstGeom>
        </p:spPr>
      </p:pic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165F66FB-53FA-30ED-C224-66E0A4DFF1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30429" y="789139"/>
            <a:ext cx="6318978" cy="584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689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898B-1291-C5B3-EC89-919D5D73A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399" y="727015"/>
            <a:ext cx="3531348" cy="525774"/>
          </a:xfrm>
        </p:spPr>
        <p:txBody>
          <a:bodyPr>
            <a:normAutofit/>
          </a:bodyPr>
          <a:lstStyle/>
          <a:p>
            <a:r>
              <a:rPr lang="it-IT" sz="1600" dirty="0"/>
              <a:t>Situazione contabile 2023-2024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150184"/>
            <a:ext cx="1841215" cy="839718"/>
          </a:xfrm>
          <a:prstGeom prst="rect">
            <a:avLst/>
          </a:prstGeom>
        </p:spPr>
      </p:pic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F0C0F11C-F388-E0E7-4664-7DBD59C20342}"/>
              </a:ext>
            </a:extLst>
          </p:cNvPr>
          <p:cNvCxnSpPr>
            <a:cxnSpLocks/>
          </p:cNvCxnSpPr>
          <p:nvPr/>
        </p:nvCxnSpPr>
        <p:spPr>
          <a:xfrm flipV="1">
            <a:off x="6451134" y="3025446"/>
            <a:ext cx="1651409" cy="20431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B84A3F4-3DC9-5838-F721-D66C59BEFA24}"/>
              </a:ext>
            </a:extLst>
          </p:cNvPr>
          <p:cNvSpPr txBox="1"/>
          <p:nvPr/>
        </p:nvSpPr>
        <p:spPr>
          <a:xfrm>
            <a:off x="8204733" y="1893689"/>
            <a:ext cx="1371600" cy="1631216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dirty="0"/>
              <a:t>Ad inizio esercizio si è approvata su indicazione dell’IRO SENIOR  in CN una tabella che prevedeva n. 7 trasferte per ciascun  IRO      ( </a:t>
            </a:r>
            <a:r>
              <a:rPr lang="it-IT" sz="1000" b="1" dirty="0">
                <a:solidFill>
                  <a:srgbClr val="FF0000"/>
                </a:solidFill>
              </a:rPr>
              <a:t>vedi Slide successiva)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B367FC40-FDD3-E709-F842-EF789E518A95}"/>
              </a:ext>
            </a:extLst>
          </p:cNvPr>
          <p:cNvCxnSpPr>
            <a:cxnSpLocks/>
          </p:cNvCxnSpPr>
          <p:nvPr/>
        </p:nvCxnSpPr>
        <p:spPr>
          <a:xfrm>
            <a:off x="6371439" y="4169328"/>
            <a:ext cx="1731104" cy="536896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DBD7F8C-0606-DC55-35B9-04C4A9DA73C7}"/>
              </a:ext>
            </a:extLst>
          </p:cNvPr>
          <p:cNvSpPr txBox="1"/>
          <p:nvPr/>
        </p:nvSpPr>
        <p:spPr>
          <a:xfrm>
            <a:off x="8204733" y="3869173"/>
            <a:ext cx="1371600" cy="2431435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800" b="0" i="0" u="none" strike="noStrike" dirty="0">
                <a:effectLst/>
                <a:latin typeface="Calibri" panose="020F0502020204030204" pitchFamily="34" charset="0"/>
              </a:rPr>
              <a:t>Fattura 291 del 10/10/2023 do Rizzi Creazioni artistiche per Acquisto </a:t>
            </a:r>
            <a:r>
              <a:rPr lang="it-IT" sz="800" b="0" i="0" u="none" strike="noStrike" dirty="0" err="1">
                <a:effectLst/>
                <a:latin typeface="Calibri" panose="020F0502020204030204" pitchFamily="34" charset="0"/>
              </a:rPr>
              <a:t>Stentardo</a:t>
            </a:r>
            <a:r>
              <a:rPr lang="it-IT" sz="800" b="0" i="0" u="none" strike="noStrike" dirty="0">
                <a:effectLst/>
                <a:latin typeface="Calibri" panose="020F0502020204030204" pitchFamily="34" charset="0"/>
              </a:rPr>
              <a:t> Club 41 Torino  </a:t>
            </a:r>
            <a:r>
              <a:rPr lang="it-IT" sz="800" dirty="0"/>
              <a:t> </a:t>
            </a:r>
            <a:r>
              <a:rPr lang="it-IT" sz="800" b="0" i="0" u="none" strike="noStrike" dirty="0">
                <a:effectLst/>
                <a:latin typeface="Calibri" panose="020F0502020204030204" pitchFamily="34" charset="0"/>
              </a:rPr>
              <a:t> </a:t>
            </a:r>
            <a:r>
              <a:rPr lang="it-IT" sz="800" dirty="0"/>
              <a:t> </a:t>
            </a:r>
            <a:r>
              <a:rPr lang="it-IT" sz="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1.418,86 </a:t>
            </a:r>
          </a:p>
          <a:p>
            <a:endParaRPr lang="it-IT" sz="800" b="0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it-IT" sz="800" b="0" i="0" u="none" strike="noStrike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Acconto del 70% a Rizzi Creazioni artistiche  fattura 209 del 01/08/2023 per n. 2 stendardi Piacenza e San Benedetto del Tronto 1.955,66 </a:t>
            </a:r>
            <a:endParaRPr lang="it-IT" sz="8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it-IT" sz="800" b="0" i="0" u="none" strike="noStrike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Fattura </a:t>
            </a:r>
            <a:r>
              <a:rPr lang="it-IT" sz="800" b="0" i="0" u="none" strike="noStrike" kern="12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def</a:t>
            </a:r>
            <a:r>
              <a:rPr lang="it-IT" sz="800" b="0" i="0" u="none" strike="noStrike" kern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 dedotto acconto n 248 del 13/09/2023 per stendardo 856,44 ;TOTALE 2 stendardi  euro  </a:t>
            </a:r>
            <a:r>
              <a:rPr lang="it-IT" sz="800" b="0" i="0" u="none" strike="noStrike" kern="120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2812,10</a:t>
            </a:r>
            <a:endParaRPr lang="it-IT" sz="800" b="0" i="0" u="none" strike="noStrike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endParaRPr lang="it-IT" sz="800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72C1D85F-F26F-2889-00FE-0D76C186E888}"/>
              </a:ext>
            </a:extLst>
          </p:cNvPr>
          <p:cNvSpPr txBox="1"/>
          <p:nvPr/>
        </p:nvSpPr>
        <p:spPr>
          <a:xfrm>
            <a:off x="541176" y="2267339"/>
            <a:ext cx="14555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… si ritorna alla normalità….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13613EC-6F57-6C2F-FB89-21409F767043}"/>
              </a:ext>
            </a:extLst>
          </p:cNvPr>
          <p:cNvSpPr txBox="1"/>
          <p:nvPr/>
        </p:nvSpPr>
        <p:spPr>
          <a:xfrm>
            <a:off x="541176" y="6199464"/>
            <a:ext cx="5830263" cy="553998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1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SALDO CC 656= 70.597,16 compreso partite viaggianti  ( tenendo conto dei ca. 23 mila euro da spendere  - cfr. budget approvato -slide successive -   si arriverà per fine esercizio ad un saldo atteso di euro 47 mila circa in linea con aspettative). </a:t>
            </a:r>
            <a:endParaRPr lang="it-IT" sz="10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7573ABB-1414-C6A5-6CCD-F8F3D843745C}"/>
              </a:ext>
            </a:extLst>
          </p:cNvPr>
          <p:cNvSpPr txBox="1"/>
          <p:nvPr/>
        </p:nvSpPr>
        <p:spPr>
          <a:xfrm>
            <a:off x="6451134" y="2371024"/>
            <a:ext cx="628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" dirty="0">
                <a:solidFill>
                  <a:srgbClr val="00B0F0"/>
                </a:solidFill>
              </a:rPr>
              <a:t>NESSUN INTROITO</a:t>
            </a:r>
          </a:p>
        </p:txBody>
      </p:sp>
      <p:graphicFrame>
        <p:nvGraphicFramePr>
          <p:cNvPr id="12" name="Segnaposto contenuto 11">
            <a:extLst>
              <a:ext uri="{FF2B5EF4-FFF2-40B4-BE49-F238E27FC236}">
                <a16:creationId xmlns:a16="http://schemas.microsoft.com/office/drawing/2014/main" id="{D908D83B-D6D1-5671-EB67-827645F31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025737"/>
              </p:ext>
            </p:extLst>
          </p:nvPr>
        </p:nvGraphicFramePr>
        <p:xfrm>
          <a:off x="2767018" y="1654020"/>
          <a:ext cx="3538584" cy="4282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3986">
                  <a:extLst>
                    <a:ext uri="{9D8B030D-6E8A-4147-A177-3AD203B41FA5}">
                      <a16:colId xmlns:a16="http://schemas.microsoft.com/office/drawing/2014/main" val="2917660941"/>
                    </a:ext>
                  </a:extLst>
                </a:gridCol>
                <a:gridCol w="776712">
                  <a:extLst>
                    <a:ext uri="{9D8B030D-6E8A-4147-A177-3AD203B41FA5}">
                      <a16:colId xmlns:a16="http://schemas.microsoft.com/office/drawing/2014/main" val="953578723"/>
                    </a:ext>
                  </a:extLst>
                </a:gridCol>
                <a:gridCol w="687886">
                  <a:extLst>
                    <a:ext uri="{9D8B030D-6E8A-4147-A177-3AD203B41FA5}">
                      <a16:colId xmlns:a16="http://schemas.microsoft.com/office/drawing/2014/main" val="1719396160"/>
                    </a:ext>
                  </a:extLst>
                </a:gridCol>
              </a:tblGrid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Dati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 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4434291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DESCRIZIONE _1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Somma - ENTRATE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Somma - USCITE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20735592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Disponibilità inizio Anno Sociale 2023/2024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 dirty="0">
                          <a:effectLst/>
                        </a:rPr>
                        <a:t>44499,13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5552876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Anno Sociale 2022/2023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 dirty="0">
                          <a:effectLst/>
                        </a:rPr>
                        <a:t>54320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08393820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Quote Anni Sociali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8616584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Recupero da nuovi Club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7916344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 anni precedenti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>
                          <a:effectLst/>
                        </a:rPr>
                        <a:t>413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7603321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da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>
                          <a:effectLst/>
                        </a:rPr>
                        <a:t>4671,39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073979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Service Club 41 Italia per il Popolo Ucraino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01862881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Entrate diverse (solitamente rimborsi da soci)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620521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Entrata acquisto Club Pandori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>
                          <a:effectLst/>
                        </a:rPr>
                        <a:t>1498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7039118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Incassi per YAP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>
                          <a:effectLst/>
                        </a:rPr>
                        <a:t>1743,3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5614519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PRESIDENTE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2004,01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5539337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IRO Senior  e IRO Yang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6555,96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90751901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a  componenti Comitato Nazionale 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5185092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SEGRETERIA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1480504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PER MANCATE PARTECIPAZIONI (giro c/)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7661436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BANCARI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281,61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4558350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CANCELLERIA E CORRISPONDENZA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8013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EDITORIA: PUBBLIC PERIODICHE - GIORNALINO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928197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ANNUARIO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52036480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SVILUPPO NUOVI CLUB + CHARTER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4377,36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804698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QUOTE A CLUB 41 INTERNATIONAL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1524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7064589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OMAGGI OSPITI E RELATORI - GADGET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2618,12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9075535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MATERIALI DIVERSI COM. NAZ.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188969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RIUNIONI COMITATO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271,6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3755028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IMPREVISTI - DIVERSI (anticipazioni per soci)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682499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CONTRIBUTO A CLUB LOCALI PER HYM E AGM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1665862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COSTI PER MANUTENZIONE E AGG.TO SITO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3157,36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03402833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RIMBORSI CONSIGLIERE NAZIONALE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395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750737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Oneri per Young Ambassador Program (YAP)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6668,3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6548212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Oneri for support Education Program 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3903012"/>
                  </a:ext>
                </a:extLst>
              </a:tr>
              <a:tr h="11161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Partecipazione MANIFESTAZIONI FRANCESI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8234541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ACQUISTI BOUTIQUE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>
                          <a:effectLst/>
                        </a:rPr>
                        <a:t> </a:t>
                      </a:r>
                      <a:endParaRPr lang="it-IT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>
                          <a:solidFill>
                            <a:srgbClr val="FF0000"/>
                          </a:solidFill>
                          <a:effectLst/>
                        </a:rPr>
                        <a:t>4886,74</a:t>
                      </a:r>
                      <a:endParaRPr lang="it-IT" sz="7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6755350"/>
                  </a:ext>
                </a:extLst>
              </a:tr>
              <a:tr h="11161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SERVICE – Borse di Studio e Ricerca -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937290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SERVICE Esercizio precedente non spesi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2800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543583"/>
                  </a:ext>
                </a:extLst>
              </a:tr>
              <a:tr h="111614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FONDO AMICIZIA ASSISTENZA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b="1" u="none" strike="noStrike" dirty="0">
                          <a:effectLst/>
                        </a:rPr>
                        <a:t> 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1000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0885955"/>
                  </a:ext>
                </a:extLst>
              </a:tr>
              <a:tr h="10541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#N/D</a:t>
                      </a:r>
                      <a:endParaRPr lang="it-IT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b="1" u="none" strike="noStrike" dirty="0">
                          <a:effectLst/>
                        </a:rPr>
                        <a:t>62645,69</a:t>
                      </a:r>
                      <a:endParaRPr lang="it-IT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36547,66</a:t>
                      </a:r>
                      <a:endParaRPr lang="it-IT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54661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567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ED97FC9-2060-B2BD-FD55-DDC1D8D2B6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150184"/>
            <a:ext cx="1841215" cy="839718"/>
          </a:xfrm>
          <a:prstGeom prst="rect">
            <a:avLst/>
          </a:prstGeom>
        </p:spPr>
      </p:pic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1CDDD07E-6F7F-9756-8F0E-6DB11B5AC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856204"/>
              </p:ext>
            </p:extLst>
          </p:nvPr>
        </p:nvGraphicFramePr>
        <p:xfrm>
          <a:off x="2059848" y="1578105"/>
          <a:ext cx="8707937" cy="4165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9528">
                  <a:extLst>
                    <a:ext uri="{9D8B030D-6E8A-4147-A177-3AD203B41FA5}">
                      <a16:colId xmlns:a16="http://schemas.microsoft.com/office/drawing/2014/main" val="165430036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1299163646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2285514146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2802180389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2154137882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3040608488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1099627168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3911927259"/>
                    </a:ext>
                  </a:extLst>
                </a:gridCol>
                <a:gridCol w="634506">
                  <a:extLst>
                    <a:ext uri="{9D8B030D-6E8A-4147-A177-3AD203B41FA5}">
                      <a16:colId xmlns:a16="http://schemas.microsoft.com/office/drawing/2014/main" val="1491197654"/>
                    </a:ext>
                  </a:extLst>
                </a:gridCol>
                <a:gridCol w="882361">
                  <a:extLst>
                    <a:ext uri="{9D8B030D-6E8A-4147-A177-3AD203B41FA5}">
                      <a16:colId xmlns:a16="http://schemas.microsoft.com/office/drawing/2014/main" val="1799009083"/>
                    </a:ext>
                  </a:extLst>
                </a:gridCol>
              </a:tblGrid>
              <a:tr h="3885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>
                          <a:effectLst/>
                        </a:rPr>
                        <a:t>RIUNIONI COMITATO NAZIONALE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( saranno tutte in concomitanza con eventi charter, compleanni di tavola, HYM ed AGM)</a:t>
                      </a:r>
                      <a:endParaRPr lang="it-IT" sz="10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458569"/>
                  </a:ext>
                </a:extLst>
              </a:tr>
              <a:tr h="203528">
                <a:tc gridSpan="5">
                  <a:txBody>
                    <a:bodyPr/>
                    <a:lstStyle/>
                    <a:p>
                      <a:pPr algn="l" fontAlgn="t"/>
                      <a:r>
                        <a:rPr lang="it-IT" sz="1100" u="none" strike="noStrike">
                          <a:effectLst/>
                        </a:rPr>
                        <a:t>Nota : i rimborsi spese sono a carico dei Budget assegnati ai singoli componenti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2160139095"/>
                  </a:ext>
                </a:extLst>
              </a:tr>
              <a:tr h="203528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Importo max rimborsabile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CN1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CN2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CN3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CN4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CN5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CN6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CN7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CN8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      TOT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1324049126"/>
                  </a:ext>
                </a:extLst>
              </a:tr>
              <a:tr h="194277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IRO 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3991742066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IRO2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46,875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2192062947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699905747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876077583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2032416414"/>
                  </a:ext>
                </a:extLst>
              </a:tr>
              <a:tr h="194277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2924841260"/>
                  </a:ext>
                </a:extLst>
              </a:tr>
              <a:tr h="44406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>
                          <a:effectLst/>
                        </a:rPr>
                        <a:t>TRASFERTE DEGLI IRO ALL'ESTERO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per ogni IRO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854953"/>
                  </a:ext>
                </a:extLst>
              </a:tr>
              <a:tr h="4440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>
                          <a:effectLst/>
                        </a:rPr>
                        <a:t>Importo max rimborsabile 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V1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V2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V3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V4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V5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V6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V7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1" i="1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TOT</a:t>
                      </a:r>
                      <a:endParaRPr lang="it-IT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ctr"/>
                </a:tc>
                <a:extLst>
                  <a:ext uri="{0D108BD9-81ED-4DB2-BD59-A6C34878D82A}">
                    <a16:rowId xmlns:a16="http://schemas.microsoft.com/office/drawing/2014/main" val="1998171783"/>
                  </a:ext>
                </a:extLst>
              </a:tr>
              <a:tr h="194277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IRO1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1498790572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IRO2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660,7143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4625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1907013417"/>
                  </a:ext>
                </a:extLst>
              </a:tr>
              <a:tr h="2312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TOTALE PREVENTIVO 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effectLst/>
                        </a:rPr>
                        <a:t>10.000,00</a:t>
                      </a:r>
                      <a:endParaRPr lang="it-IT" sz="1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3856090602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3562713647"/>
                  </a:ext>
                </a:extLst>
              </a:tr>
              <a:tr h="185026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868250117"/>
                  </a:ext>
                </a:extLst>
              </a:tr>
              <a:tr h="23128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Budget Presidente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effectLst/>
                        </a:rPr>
                        <a:t>10.000,00</a:t>
                      </a:r>
                      <a:endParaRPr lang="it-IT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51" marR="9251" marT="9251" marB="0" anchor="b"/>
                </a:tc>
                <a:extLst>
                  <a:ext uri="{0D108BD9-81ED-4DB2-BD59-A6C34878D82A}">
                    <a16:rowId xmlns:a16="http://schemas.microsoft.com/office/drawing/2014/main" val="711825497"/>
                  </a:ext>
                </a:extLst>
              </a:tr>
            </a:tbl>
          </a:graphicData>
        </a:graphic>
      </p:graphicFrame>
      <p:sp>
        <p:nvSpPr>
          <p:cNvPr id="6" name="Titolo 1">
            <a:extLst>
              <a:ext uri="{FF2B5EF4-FFF2-40B4-BE49-F238E27FC236}">
                <a16:creationId xmlns:a16="http://schemas.microsoft.com/office/drawing/2014/main" id="{548789F4-C53E-6D56-9B58-E4ACD240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989902"/>
            <a:ext cx="5934269" cy="505375"/>
          </a:xfrm>
        </p:spPr>
        <p:txBody>
          <a:bodyPr>
            <a:normAutofit fontScale="90000"/>
          </a:bodyPr>
          <a:lstStyle/>
          <a:p>
            <a:r>
              <a:rPr lang="it-IT" sz="1600" dirty="0"/>
              <a:t>Situazione contabile 2023-2024                                              Tabella approvata dal C.N. nella prima riunione</a:t>
            </a:r>
          </a:p>
        </p:txBody>
      </p:sp>
    </p:spTree>
    <p:extLst>
      <p:ext uri="{BB962C8B-B14F-4D97-AF65-F5344CB8AC3E}">
        <p14:creationId xmlns:p14="http://schemas.microsoft.com/office/powerpoint/2010/main" val="342967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71FC2A-56F0-B711-F95F-2A8A2DCC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0722" y="2861621"/>
            <a:ext cx="2496424" cy="418475"/>
          </a:xfrm>
        </p:spPr>
        <p:txBody>
          <a:bodyPr>
            <a:normAutofit/>
          </a:bodyPr>
          <a:lstStyle/>
          <a:p>
            <a:r>
              <a:rPr lang="it-IT" sz="1600" dirty="0"/>
              <a:t>Fondo di solidarietà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41564FC-A1EE-02E6-D987-C26D4EA597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99972"/>
              </p:ext>
            </p:extLst>
          </p:nvPr>
        </p:nvGraphicFramePr>
        <p:xfrm>
          <a:off x="2844801" y="3515519"/>
          <a:ext cx="6502397" cy="1381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02">
                  <a:extLst>
                    <a:ext uri="{9D8B030D-6E8A-4147-A177-3AD203B41FA5}">
                      <a16:colId xmlns:a16="http://schemas.microsoft.com/office/drawing/2014/main" val="374333549"/>
                    </a:ext>
                  </a:extLst>
                </a:gridCol>
                <a:gridCol w="609302">
                  <a:extLst>
                    <a:ext uri="{9D8B030D-6E8A-4147-A177-3AD203B41FA5}">
                      <a16:colId xmlns:a16="http://schemas.microsoft.com/office/drawing/2014/main" val="3915836835"/>
                    </a:ext>
                  </a:extLst>
                </a:gridCol>
                <a:gridCol w="675945">
                  <a:extLst>
                    <a:ext uri="{9D8B030D-6E8A-4147-A177-3AD203B41FA5}">
                      <a16:colId xmlns:a16="http://schemas.microsoft.com/office/drawing/2014/main" val="3879204536"/>
                    </a:ext>
                  </a:extLst>
                </a:gridCol>
                <a:gridCol w="2170640">
                  <a:extLst>
                    <a:ext uri="{9D8B030D-6E8A-4147-A177-3AD203B41FA5}">
                      <a16:colId xmlns:a16="http://schemas.microsoft.com/office/drawing/2014/main" val="2111320683"/>
                    </a:ext>
                  </a:extLst>
                </a:gridCol>
                <a:gridCol w="609302">
                  <a:extLst>
                    <a:ext uri="{9D8B030D-6E8A-4147-A177-3AD203B41FA5}">
                      <a16:colId xmlns:a16="http://schemas.microsoft.com/office/drawing/2014/main" val="2402137945"/>
                    </a:ext>
                  </a:extLst>
                </a:gridCol>
                <a:gridCol w="609302">
                  <a:extLst>
                    <a:ext uri="{9D8B030D-6E8A-4147-A177-3AD203B41FA5}">
                      <a16:colId xmlns:a16="http://schemas.microsoft.com/office/drawing/2014/main" val="3862255019"/>
                    </a:ext>
                  </a:extLst>
                </a:gridCol>
                <a:gridCol w="609302">
                  <a:extLst>
                    <a:ext uri="{9D8B030D-6E8A-4147-A177-3AD203B41FA5}">
                      <a16:colId xmlns:a16="http://schemas.microsoft.com/office/drawing/2014/main" val="796224242"/>
                    </a:ext>
                  </a:extLst>
                </a:gridCol>
                <a:gridCol w="609302">
                  <a:extLst>
                    <a:ext uri="{9D8B030D-6E8A-4147-A177-3AD203B41FA5}">
                      <a16:colId xmlns:a16="http://schemas.microsoft.com/office/drawing/2014/main" val="597554232"/>
                    </a:ext>
                  </a:extLst>
                </a:gridCol>
              </a:tblGrid>
              <a:tr h="257175"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effectLst/>
                        </a:rPr>
                        <a:t>CONTO CORRENTE VINCOLATO 709</a:t>
                      </a:r>
                      <a:endParaRPr lang="it-IT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145397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994355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Data 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Causale 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Uscite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Entrate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Saldo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8641366"/>
                  </a:ext>
                </a:extLst>
              </a:tr>
              <a:tr h="198357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Saldo Iniziale </a:t>
                      </a:r>
                      <a:endParaRPr lang="it-IT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01/05/2023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Saldo iniziale post AGM del 6 MAGGIO 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</a:t>
                      </a: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0,00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44.074,67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2399694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19/06/2023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giroconto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1.000,00</a:t>
                      </a:r>
                      <a:endParaRPr lang="it-IT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45074,67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59238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03/07/2023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Imposta di bollo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900" u="none" strike="noStrike">
                          <a:effectLst/>
                        </a:rPr>
                        <a:t>24,93 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45049,74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985272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03/07/2023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Spese forfettarie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900" u="none" strike="noStrike">
                          <a:effectLst/>
                        </a:rPr>
                        <a:t>17,52 </a:t>
                      </a:r>
                      <a:endParaRPr lang="it-IT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b="1" u="none" strike="noStrike" dirty="0">
                          <a:effectLst/>
                        </a:rPr>
                        <a:t>45032,22</a:t>
                      </a:r>
                      <a:endParaRPr lang="it-IT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2491478"/>
                  </a:ext>
                </a:extLst>
              </a:tr>
            </a:tbl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F6F89AB2-D3F3-6E16-1312-3A13B81B3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6095" y="382357"/>
            <a:ext cx="1841215" cy="83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67040"/>
      </p:ext>
    </p:extLst>
  </p:cSld>
  <p:clrMapOvr>
    <a:masterClrMapping/>
  </p:clrMapOvr>
</p:sld>
</file>

<file path=ppt/theme/theme1.xml><?xml version="1.0" encoding="utf-8"?>
<a:theme xmlns:a="http://schemas.openxmlformats.org/drawingml/2006/main" name="Scia di vapo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TM04033937[[fn=Scia di vapore]]</Template>
  <TotalTime>396</TotalTime>
  <Words>2497</Words>
  <Application>Microsoft Office PowerPoint</Application>
  <PresentationFormat>Widescreen</PresentationFormat>
  <Paragraphs>1153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Scia di vapore</vt:lpstr>
      <vt:lpstr>      H.Y.M.   2023-2024    UDINE </vt:lpstr>
      <vt:lpstr>Correva l’esercizio 2019- 2020 </vt:lpstr>
      <vt:lpstr>Correva l’esercizio 2020- 2021 </vt:lpstr>
      <vt:lpstr>Correva l’esercizio 2021- 2022 </vt:lpstr>
      <vt:lpstr>Correva l’esercizio 2022- 2023 </vt:lpstr>
      <vt:lpstr>Quote versate es 2023-2024 </vt:lpstr>
      <vt:lpstr>Situazione contabile 2023-2024</vt:lpstr>
      <vt:lpstr>Situazione contabile 2023-2024                                              Tabella approvata dal C.N. nella prima riunione</vt:lpstr>
      <vt:lpstr>Fondo di solidarietà</vt:lpstr>
      <vt:lpstr>BUDGET ES. 2023-2024</vt:lpstr>
      <vt:lpstr>Costo stendardi non recuperati</vt:lpstr>
      <vt:lpstr>Presentazione standard di PowerPoint</vt:lpstr>
      <vt:lpstr>LA NOSTRA PRESENZA ALL’ESTERO </vt:lpstr>
      <vt:lpstr>LA NOSTRA PRESENZA ALL’ESTERO </vt:lpstr>
      <vt:lpstr>Altre trasferte  </vt:lpstr>
      <vt:lpstr>      H.Y.M.   2023-2024    UDINE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H.Y.M. -  2023    UDINE </dc:title>
  <dc:creator>Domenico Dal Mas</dc:creator>
  <cp:lastModifiedBy>Domenico Dal Mas</cp:lastModifiedBy>
  <cp:revision>34</cp:revision>
  <dcterms:created xsi:type="dcterms:W3CDTF">2023-11-22T11:25:30Z</dcterms:created>
  <dcterms:modified xsi:type="dcterms:W3CDTF">2023-11-24T09:56:52Z</dcterms:modified>
</cp:coreProperties>
</file>